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9207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1.png"/><Relationship Id="rId4" Type="http://schemas.openxmlformats.org/officeDocument/2006/relationships/image" Target="../media/image6.png"/><Relationship Id="rId9"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618178"/>
            <a:ext cx="7415927" cy="1543050"/>
          </a:xfrm>
          <a:prstGeom prst="rect">
            <a:avLst/>
          </a:prstGeom>
          <a:noFill/>
          <a:ln/>
        </p:spPr>
        <p:txBody>
          <a:bodyPr wrap="square" rtlCol="0" anchor="t"/>
          <a:lstStyle/>
          <a:p>
            <a:pPr marL="0" indent="0">
              <a:lnSpc>
                <a:spcPts val="6075"/>
              </a:lnSpc>
              <a:buNone/>
            </a:pPr>
            <a:r>
              <a:rPr lang="en-US" sz="4860" b="1" dirty="0">
                <a:solidFill>
                  <a:srgbClr val="000000"/>
                </a:solidFill>
                <a:latin typeface="p22-mackinac-pro" pitchFamily="34" charset="0"/>
                <a:ea typeface="p22-mackinac-pro" pitchFamily="34" charset="-122"/>
                <a:cs typeface="p22-mackinac-pro" pitchFamily="34" charset="-120"/>
              </a:rPr>
              <a:t>Introduction to Two-Factor Authentication</a:t>
            </a:r>
            <a:endParaRPr lang="en-US" sz="4860" dirty="0"/>
          </a:p>
        </p:txBody>
      </p:sp>
      <p:sp>
        <p:nvSpPr>
          <p:cNvPr id="6" name="Text 2"/>
          <p:cNvSpPr/>
          <p:nvPr/>
        </p:nvSpPr>
        <p:spPr>
          <a:xfrm>
            <a:off x="6350437" y="3531513"/>
            <a:ext cx="7415927" cy="2370296"/>
          </a:xfrm>
          <a:prstGeom prst="rect">
            <a:avLst/>
          </a:prstGeom>
          <a:noFill/>
          <a:ln/>
        </p:spPr>
        <p:txBody>
          <a:bodyPr wrap="square" rtlCol="0" anchor="t"/>
          <a:lstStyle/>
          <a:p>
            <a:pPr marL="0" indent="0">
              <a:lnSpc>
                <a:spcPts val="3110"/>
              </a:lnSpc>
              <a:buNone/>
            </a:pPr>
            <a:r>
              <a:rPr lang="en-US" sz="1944" dirty="0">
                <a:solidFill>
                  <a:srgbClr val="272525"/>
                </a:solidFill>
                <a:latin typeface="Eudoxus Sans" pitchFamily="34" charset="0"/>
                <a:ea typeface="Eudoxus Sans" pitchFamily="34" charset="-122"/>
                <a:cs typeface="Eudoxus Sans" pitchFamily="34" charset="-120"/>
              </a:rPr>
              <a:t>Two-factor authentication (2FA) is a security enhancement that requires users to provide two different forms of identification to verify their identity when logging into an account or accessing sensitive information. This additional layer of security helps protect against unauthorized access, even if a password is compromised.</a:t>
            </a:r>
            <a:endParaRPr lang="en-US" sz="1944" dirty="0"/>
          </a:p>
        </p:txBody>
      </p:sp>
      <p:sp>
        <p:nvSpPr>
          <p:cNvPr id="7" name="Shape 3"/>
          <p:cNvSpPr/>
          <p:nvPr/>
        </p:nvSpPr>
        <p:spPr>
          <a:xfrm>
            <a:off x="6350437" y="6197918"/>
            <a:ext cx="394930" cy="394930"/>
          </a:xfrm>
          <a:prstGeom prst="roundRect">
            <a:avLst>
              <a:gd name="adj" fmla="val 23151155"/>
            </a:avLst>
          </a:prstGeom>
          <a:noFill/>
          <a:ln w="7620">
            <a:solidFill>
              <a:srgbClr val="FFFFFF"/>
            </a:solidFill>
            <a:prstDash val="solid"/>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577935"/>
            <a:ext cx="7415927" cy="1543050"/>
          </a:xfrm>
          <a:prstGeom prst="rect">
            <a:avLst/>
          </a:prstGeom>
          <a:noFill/>
          <a:ln/>
        </p:spPr>
        <p:txBody>
          <a:bodyPr wrap="square" rtlCol="0" anchor="t"/>
          <a:lstStyle/>
          <a:p>
            <a:pPr marL="0" indent="0">
              <a:lnSpc>
                <a:spcPts val="6075"/>
              </a:lnSpc>
              <a:buNone/>
            </a:pPr>
            <a:r>
              <a:rPr lang="en-US" sz="4860" b="1" dirty="0">
                <a:solidFill>
                  <a:srgbClr val="000000"/>
                </a:solidFill>
                <a:latin typeface="p22-mackinac-pro" pitchFamily="34" charset="0"/>
                <a:ea typeface="p22-mackinac-pro" pitchFamily="34" charset="-122"/>
                <a:cs typeface="p22-mackinac-pro" pitchFamily="34" charset="-120"/>
              </a:rPr>
              <a:t>Conclusion and Considerations</a:t>
            </a:r>
            <a:endParaRPr lang="en-US" sz="4860" dirty="0"/>
          </a:p>
        </p:txBody>
      </p:sp>
      <p:sp>
        <p:nvSpPr>
          <p:cNvPr id="6" name="Text 2"/>
          <p:cNvSpPr/>
          <p:nvPr/>
        </p:nvSpPr>
        <p:spPr>
          <a:xfrm>
            <a:off x="6350437" y="3491270"/>
            <a:ext cx="7415927" cy="3160395"/>
          </a:xfrm>
          <a:prstGeom prst="rect">
            <a:avLst/>
          </a:prstGeom>
          <a:noFill/>
          <a:ln/>
        </p:spPr>
        <p:txBody>
          <a:bodyPr wrap="square" rtlCol="0" anchor="t"/>
          <a:lstStyle/>
          <a:p>
            <a:pPr marL="0" indent="0">
              <a:lnSpc>
                <a:spcPts val="3110"/>
              </a:lnSpc>
              <a:buNone/>
            </a:pPr>
            <a:r>
              <a:rPr lang="en-US" sz="1944" dirty="0">
                <a:solidFill>
                  <a:srgbClr val="272525"/>
                </a:solidFill>
                <a:latin typeface="Eudoxus Sans" pitchFamily="34" charset="0"/>
                <a:ea typeface="Eudoxus Sans" pitchFamily="34" charset="-122"/>
                <a:cs typeface="Eudoxus Sans" pitchFamily="34" charset="-120"/>
              </a:rPr>
              <a:t>Two-factor authentication is a powerful tool for enhancing account security and protecting against unauthorized access. While each 2FA method has its own advantages and limitations, organizations and individuals should carefully evaluate their options and choose the approach that best fits their security requirements and user needs. Ongoing education and awareness are also crucial to ensure that 2FA is properly implemented and utilized to maximize its benefits.</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1202888"/>
            <a:ext cx="7934325" cy="1080135"/>
          </a:xfrm>
          <a:prstGeom prst="rect">
            <a:avLst/>
          </a:prstGeom>
          <a:noFill/>
          <a:ln/>
        </p:spPr>
        <p:txBody>
          <a:bodyPr wrap="squar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SMS-based Two-Factor Authentication</a:t>
            </a:r>
            <a:endParaRPr lang="en-US" sz="3402" dirty="0"/>
          </a:p>
        </p:txBody>
      </p:sp>
      <p:sp>
        <p:nvSpPr>
          <p:cNvPr id="6" name="Shape 2"/>
          <p:cNvSpPr/>
          <p:nvPr/>
        </p:nvSpPr>
        <p:spPr>
          <a:xfrm>
            <a:off x="604837" y="2542223"/>
            <a:ext cx="7934325" cy="1564005"/>
          </a:xfrm>
          <a:prstGeom prst="roundRect">
            <a:avLst>
              <a:gd name="adj" fmla="val 4641"/>
            </a:avLst>
          </a:prstGeom>
          <a:solidFill>
            <a:srgbClr val="CCEEFF"/>
          </a:solidFill>
          <a:ln w="7620">
            <a:solidFill>
              <a:srgbClr val="B2D4E5"/>
            </a:solidFill>
            <a:prstDash val="solid"/>
          </a:ln>
        </p:spPr>
      </p:sp>
      <p:sp>
        <p:nvSpPr>
          <p:cNvPr id="7" name="Text 3"/>
          <p:cNvSpPr/>
          <p:nvPr/>
        </p:nvSpPr>
        <p:spPr>
          <a:xfrm>
            <a:off x="785217" y="2722602"/>
            <a:ext cx="2160270"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How it Works</a:t>
            </a:r>
            <a:endParaRPr lang="en-US" sz="1701" dirty="0"/>
          </a:p>
        </p:txBody>
      </p:sp>
      <p:sp>
        <p:nvSpPr>
          <p:cNvPr id="8" name="Text 4"/>
          <p:cNvSpPr/>
          <p:nvPr/>
        </p:nvSpPr>
        <p:spPr>
          <a:xfrm>
            <a:off x="785217" y="3096101"/>
            <a:ext cx="7573566" cy="829747"/>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With SMS-based 2FA, the user provides their phone number when setting up the account. When they try to log in, the service sends a one-time code via text message to that phone number, which the user must enter to complete the login process.</a:t>
            </a:r>
            <a:endParaRPr lang="en-US" sz="1361" dirty="0"/>
          </a:p>
        </p:txBody>
      </p:sp>
      <p:sp>
        <p:nvSpPr>
          <p:cNvPr id="9" name="Shape 5"/>
          <p:cNvSpPr/>
          <p:nvPr/>
        </p:nvSpPr>
        <p:spPr>
          <a:xfrm>
            <a:off x="604837" y="4278987"/>
            <a:ext cx="7934325" cy="1287423"/>
          </a:xfrm>
          <a:prstGeom prst="roundRect">
            <a:avLst>
              <a:gd name="adj" fmla="val 5638"/>
            </a:avLst>
          </a:prstGeom>
          <a:solidFill>
            <a:srgbClr val="CCEEFF"/>
          </a:solidFill>
          <a:ln w="7620">
            <a:solidFill>
              <a:srgbClr val="B2D4E5"/>
            </a:solidFill>
            <a:prstDash val="solid"/>
          </a:ln>
        </p:spPr>
      </p:sp>
      <p:sp>
        <p:nvSpPr>
          <p:cNvPr id="10" name="Text 6"/>
          <p:cNvSpPr/>
          <p:nvPr/>
        </p:nvSpPr>
        <p:spPr>
          <a:xfrm>
            <a:off x="785217" y="4459367"/>
            <a:ext cx="2160270"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Advantages</a:t>
            </a:r>
            <a:endParaRPr lang="en-US" sz="1701" dirty="0"/>
          </a:p>
        </p:txBody>
      </p:sp>
      <p:sp>
        <p:nvSpPr>
          <p:cNvPr id="11" name="Text 7"/>
          <p:cNvSpPr/>
          <p:nvPr/>
        </p:nvSpPr>
        <p:spPr>
          <a:xfrm>
            <a:off x="785217" y="4832866"/>
            <a:ext cx="7573566" cy="553164"/>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SMS 2FA is a widely adopted and convenient method, as most people already have access to a mobile phone. It provides an additional layer of security beyond just a password.</a:t>
            </a:r>
            <a:endParaRPr lang="en-US" sz="1361" dirty="0"/>
          </a:p>
        </p:txBody>
      </p:sp>
      <p:sp>
        <p:nvSpPr>
          <p:cNvPr id="12" name="Shape 8"/>
          <p:cNvSpPr/>
          <p:nvPr/>
        </p:nvSpPr>
        <p:spPr>
          <a:xfrm>
            <a:off x="604837" y="5739170"/>
            <a:ext cx="7934325" cy="1287423"/>
          </a:xfrm>
          <a:prstGeom prst="roundRect">
            <a:avLst>
              <a:gd name="adj" fmla="val 5638"/>
            </a:avLst>
          </a:prstGeom>
          <a:solidFill>
            <a:srgbClr val="CCEEFF"/>
          </a:solidFill>
          <a:ln w="7620">
            <a:solidFill>
              <a:srgbClr val="B2D4E5"/>
            </a:solidFill>
            <a:prstDash val="solid"/>
          </a:ln>
        </p:spPr>
      </p:sp>
      <p:sp>
        <p:nvSpPr>
          <p:cNvPr id="13" name="Text 9"/>
          <p:cNvSpPr/>
          <p:nvPr/>
        </p:nvSpPr>
        <p:spPr>
          <a:xfrm>
            <a:off x="785217" y="5919549"/>
            <a:ext cx="2160270"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Limitations</a:t>
            </a:r>
            <a:endParaRPr lang="en-US" sz="1701" dirty="0"/>
          </a:p>
        </p:txBody>
      </p:sp>
      <p:sp>
        <p:nvSpPr>
          <p:cNvPr id="14" name="Text 10"/>
          <p:cNvSpPr/>
          <p:nvPr/>
        </p:nvSpPr>
        <p:spPr>
          <a:xfrm>
            <a:off x="785217" y="6293048"/>
            <a:ext cx="7573566" cy="553164"/>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SMS messages can be intercepted, and the user's phone could be lost or stolen, compromising the 2FA. Some advanced attacks can also target the SMS infrastructure itself.</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829628"/>
            <a:ext cx="12902327" cy="1543050"/>
          </a:xfrm>
          <a:prstGeom prst="rect">
            <a:avLst/>
          </a:prstGeom>
          <a:noFill/>
          <a:ln/>
        </p:spPr>
        <p:txBody>
          <a:bodyPr wrap="square" rtlCol="0" anchor="t"/>
          <a:lstStyle/>
          <a:p>
            <a:pPr marL="0" indent="0">
              <a:lnSpc>
                <a:spcPts val="6075"/>
              </a:lnSpc>
              <a:buNone/>
            </a:pPr>
            <a:r>
              <a:rPr lang="en-US" sz="4860" b="1" dirty="0">
                <a:solidFill>
                  <a:srgbClr val="000000"/>
                </a:solidFill>
                <a:latin typeface="p22-mackinac-pro" pitchFamily="34" charset="0"/>
                <a:ea typeface="p22-mackinac-pro" pitchFamily="34" charset="-122"/>
                <a:cs typeface="p22-mackinac-pro" pitchFamily="34" charset="-120"/>
              </a:rPr>
              <a:t>Authenticator App-based Two-Factor Authentication</a:t>
            </a:r>
            <a:endParaRPr lang="en-US" sz="4860" dirty="0"/>
          </a:p>
        </p:txBody>
      </p:sp>
      <p:sp>
        <p:nvSpPr>
          <p:cNvPr id="5" name="Text 2"/>
          <p:cNvSpPr/>
          <p:nvPr/>
        </p:nvSpPr>
        <p:spPr>
          <a:xfrm>
            <a:off x="864037" y="2989778"/>
            <a:ext cx="3086100" cy="385763"/>
          </a:xfrm>
          <a:prstGeom prst="rect">
            <a:avLst/>
          </a:prstGeom>
          <a:noFill/>
          <a:ln/>
        </p:spPr>
        <p:txBody>
          <a:bodyPr wrap="none" rtlCol="0" anchor="t"/>
          <a:lstStyle/>
          <a:p>
            <a:pPr marL="0" indent="0">
              <a:lnSpc>
                <a:spcPts val="3038"/>
              </a:lnSpc>
              <a:buNone/>
            </a:pPr>
            <a:r>
              <a:rPr lang="en-US" sz="2430" b="1" dirty="0">
                <a:solidFill>
                  <a:srgbClr val="000000"/>
                </a:solidFill>
                <a:latin typeface="p22-mackinac-pro" pitchFamily="34" charset="0"/>
                <a:ea typeface="p22-mackinac-pro" pitchFamily="34" charset="-122"/>
                <a:cs typeface="p22-mackinac-pro" pitchFamily="34" charset="-120"/>
              </a:rPr>
              <a:t>How it Works</a:t>
            </a:r>
            <a:endParaRPr lang="en-US" sz="2430" dirty="0"/>
          </a:p>
        </p:txBody>
      </p:sp>
      <p:sp>
        <p:nvSpPr>
          <p:cNvPr id="6" name="Text 3"/>
          <p:cNvSpPr/>
          <p:nvPr/>
        </p:nvSpPr>
        <p:spPr>
          <a:xfrm>
            <a:off x="864037" y="3622358"/>
            <a:ext cx="3898821" cy="3555444"/>
          </a:xfrm>
          <a:prstGeom prst="rect">
            <a:avLst/>
          </a:prstGeom>
          <a:noFill/>
          <a:ln/>
        </p:spPr>
        <p:txBody>
          <a:bodyPr wrap="square" rtlCol="0" anchor="t"/>
          <a:lstStyle/>
          <a:p>
            <a:pPr marL="0" indent="0">
              <a:lnSpc>
                <a:spcPts val="3110"/>
              </a:lnSpc>
              <a:buNone/>
            </a:pPr>
            <a:r>
              <a:rPr lang="en-US" sz="1944" dirty="0">
                <a:solidFill>
                  <a:srgbClr val="272525"/>
                </a:solidFill>
                <a:latin typeface="Eudoxus Sans" pitchFamily="34" charset="0"/>
                <a:ea typeface="Eudoxus Sans" pitchFamily="34" charset="-122"/>
                <a:cs typeface="Eudoxus Sans" pitchFamily="34" charset="-120"/>
              </a:rPr>
              <a:t>Authenticator apps generate a one-time code that changes at regular intervals, usually every 30 seconds. Users must enter this code, in addition to their password, to log in. The app and the service being accessed use a shared secret to generate matching codes.</a:t>
            </a:r>
            <a:endParaRPr lang="en-US" sz="1944" dirty="0"/>
          </a:p>
        </p:txBody>
      </p:sp>
      <p:sp>
        <p:nvSpPr>
          <p:cNvPr id="7" name="Text 4"/>
          <p:cNvSpPr/>
          <p:nvPr/>
        </p:nvSpPr>
        <p:spPr>
          <a:xfrm>
            <a:off x="5372695" y="2989778"/>
            <a:ext cx="3086100" cy="385763"/>
          </a:xfrm>
          <a:prstGeom prst="rect">
            <a:avLst/>
          </a:prstGeom>
          <a:noFill/>
          <a:ln/>
        </p:spPr>
        <p:txBody>
          <a:bodyPr wrap="none" rtlCol="0" anchor="t"/>
          <a:lstStyle/>
          <a:p>
            <a:pPr marL="0" indent="0">
              <a:lnSpc>
                <a:spcPts val="3038"/>
              </a:lnSpc>
              <a:buNone/>
            </a:pPr>
            <a:r>
              <a:rPr lang="en-US" sz="2430" b="1" dirty="0">
                <a:solidFill>
                  <a:srgbClr val="000000"/>
                </a:solidFill>
                <a:latin typeface="p22-mackinac-pro" pitchFamily="34" charset="0"/>
                <a:ea typeface="p22-mackinac-pro" pitchFamily="34" charset="-122"/>
                <a:cs typeface="p22-mackinac-pro" pitchFamily="34" charset="-120"/>
              </a:rPr>
              <a:t>Advantages</a:t>
            </a:r>
            <a:endParaRPr lang="en-US" sz="2430" dirty="0"/>
          </a:p>
        </p:txBody>
      </p:sp>
      <p:sp>
        <p:nvSpPr>
          <p:cNvPr id="8" name="Text 5"/>
          <p:cNvSpPr/>
          <p:nvPr/>
        </p:nvSpPr>
        <p:spPr>
          <a:xfrm>
            <a:off x="5372695" y="3622358"/>
            <a:ext cx="3898821" cy="2370296"/>
          </a:xfrm>
          <a:prstGeom prst="rect">
            <a:avLst/>
          </a:prstGeom>
          <a:noFill/>
          <a:ln/>
        </p:spPr>
        <p:txBody>
          <a:bodyPr wrap="square" rtlCol="0" anchor="t"/>
          <a:lstStyle/>
          <a:p>
            <a:pPr marL="0" indent="0">
              <a:lnSpc>
                <a:spcPts val="3110"/>
              </a:lnSpc>
              <a:buNone/>
            </a:pPr>
            <a:r>
              <a:rPr lang="en-US" sz="1944" dirty="0">
                <a:solidFill>
                  <a:srgbClr val="272525"/>
                </a:solidFill>
                <a:latin typeface="Eudoxus Sans" pitchFamily="34" charset="0"/>
                <a:ea typeface="Eudoxus Sans" pitchFamily="34" charset="-122"/>
                <a:cs typeface="Eudoxus Sans" pitchFamily="34" charset="-120"/>
              </a:rPr>
              <a:t>Authenticator apps are more secure than SMS, as they do not rely on the phone network. They also work even without a cellular or internet connection, making them more reliable.</a:t>
            </a:r>
            <a:endParaRPr lang="en-US" sz="1944" dirty="0"/>
          </a:p>
        </p:txBody>
      </p:sp>
      <p:sp>
        <p:nvSpPr>
          <p:cNvPr id="9" name="Text 6"/>
          <p:cNvSpPr/>
          <p:nvPr/>
        </p:nvSpPr>
        <p:spPr>
          <a:xfrm>
            <a:off x="9881354" y="2989778"/>
            <a:ext cx="3086100" cy="385763"/>
          </a:xfrm>
          <a:prstGeom prst="rect">
            <a:avLst/>
          </a:prstGeom>
          <a:noFill/>
          <a:ln/>
        </p:spPr>
        <p:txBody>
          <a:bodyPr wrap="none" rtlCol="0" anchor="t"/>
          <a:lstStyle/>
          <a:p>
            <a:pPr marL="0" indent="0">
              <a:lnSpc>
                <a:spcPts val="3038"/>
              </a:lnSpc>
              <a:buNone/>
            </a:pPr>
            <a:r>
              <a:rPr lang="en-US" sz="2430" b="1" dirty="0">
                <a:solidFill>
                  <a:srgbClr val="000000"/>
                </a:solidFill>
                <a:latin typeface="p22-mackinac-pro" pitchFamily="34" charset="0"/>
                <a:ea typeface="p22-mackinac-pro" pitchFamily="34" charset="-122"/>
                <a:cs typeface="p22-mackinac-pro" pitchFamily="34" charset="-120"/>
              </a:rPr>
              <a:t>Limitations</a:t>
            </a:r>
            <a:endParaRPr lang="en-US" sz="2430" dirty="0"/>
          </a:p>
        </p:txBody>
      </p:sp>
      <p:sp>
        <p:nvSpPr>
          <p:cNvPr id="10" name="Text 7"/>
          <p:cNvSpPr/>
          <p:nvPr/>
        </p:nvSpPr>
        <p:spPr>
          <a:xfrm>
            <a:off x="9881354" y="3622358"/>
            <a:ext cx="3898821" cy="2370296"/>
          </a:xfrm>
          <a:prstGeom prst="rect">
            <a:avLst/>
          </a:prstGeom>
          <a:noFill/>
          <a:ln/>
        </p:spPr>
        <p:txBody>
          <a:bodyPr wrap="square" rtlCol="0" anchor="t"/>
          <a:lstStyle/>
          <a:p>
            <a:pPr marL="0" indent="0">
              <a:lnSpc>
                <a:spcPts val="3110"/>
              </a:lnSpc>
              <a:buNone/>
            </a:pPr>
            <a:r>
              <a:rPr lang="en-US" sz="1944" dirty="0">
                <a:solidFill>
                  <a:srgbClr val="272525"/>
                </a:solidFill>
                <a:latin typeface="Eudoxus Sans" pitchFamily="34" charset="0"/>
                <a:ea typeface="Eudoxus Sans" pitchFamily="34" charset="-122"/>
                <a:cs typeface="Eudoxus Sans" pitchFamily="34" charset="-120"/>
              </a:rPr>
              <a:t>Users must set up the app and have access to their device to generate the code. If the device is lost or stolen, the user may be locked out of their accounts until they can recover the app.</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949166"/>
            <a:ext cx="7934325" cy="1080135"/>
          </a:xfrm>
          <a:prstGeom prst="rect">
            <a:avLst/>
          </a:prstGeom>
          <a:noFill/>
          <a:ln/>
        </p:spPr>
        <p:txBody>
          <a:bodyPr wrap="squar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Hardware Security Key-based Two-Factor Authentication</a:t>
            </a:r>
            <a:endParaRPr lang="en-US" sz="3402" dirty="0"/>
          </a:p>
        </p:txBody>
      </p:sp>
      <p:sp>
        <p:nvSpPr>
          <p:cNvPr id="6" name="Shape 2"/>
          <p:cNvSpPr/>
          <p:nvPr/>
        </p:nvSpPr>
        <p:spPr>
          <a:xfrm>
            <a:off x="853321" y="2288500"/>
            <a:ext cx="21550" cy="4991814"/>
          </a:xfrm>
          <a:prstGeom prst="roundRect">
            <a:avLst>
              <a:gd name="adj" fmla="val 336822"/>
            </a:avLst>
          </a:prstGeom>
          <a:solidFill>
            <a:srgbClr val="B2D4E5"/>
          </a:solidFill>
          <a:ln/>
        </p:spPr>
      </p:sp>
      <p:sp>
        <p:nvSpPr>
          <p:cNvPr id="7" name="Shape 3"/>
          <p:cNvSpPr/>
          <p:nvPr/>
        </p:nvSpPr>
        <p:spPr>
          <a:xfrm>
            <a:off x="1058406" y="2666345"/>
            <a:ext cx="604837" cy="21550"/>
          </a:xfrm>
          <a:prstGeom prst="roundRect">
            <a:avLst>
              <a:gd name="adj" fmla="val 336822"/>
            </a:avLst>
          </a:prstGeom>
          <a:solidFill>
            <a:srgbClr val="B2D4E5"/>
          </a:solidFill>
          <a:ln/>
        </p:spPr>
      </p:sp>
      <p:sp>
        <p:nvSpPr>
          <p:cNvPr id="8" name="Shape 4"/>
          <p:cNvSpPr/>
          <p:nvPr/>
        </p:nvSpPr>
        <p:spPr>
          <a:xfrm>
            <a:off x="669667" y="2482810"/>
            <a:ext cx="388739" cy="388739"/>
          </a:xfrm>
          <a:prstGeom prst="roundRect">
            <a:avLst>
              <a:gd name="adj" fmla="val 18672"/>
            </a:avLst>
          </a:prstGeom>
          <a:solidFill>
            <a:srgbClr val="CCEEFF"/>
          </a:solidFill>
          <a:ln w="7620">
            <a:solidFill>
              <a:srgbClr val="B2D4E5"/>
            </a:solidFill>
            <a:prstDash val="solid"/>
          </a:ln>
        </p:spPr>
      </p:sp>
      <p:sp>
        <p:nvSpPr>
          <p:cNvPr id="9" name="Text 5"/>
          <p:cNvSpPr/>
          <p:nvPr/>
        </p:nvSpPr>
        <p:spPr>
          <a:xfrm>
            <a:off x="811351" y="2547580"/>
            <a:ext cx="105251"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1</a:t>
            </a:r>
            <a:endParaRPr lang="en-US" sz="2041" dirty="0"/>
          </a:p>
        </p:txBody>
      </p:sp>
      <p:sp>
        <p:nvSpPr>
          <p:cNvPr id="10" name="Text 6"/>
          <p:cNvSpPr/>
          <p:nvPr/>
        </p:nvSpPr>
        <p:spPr>
          <a:xfrm>
            <a:off x="1814513" y="2461260"/>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How it Works</a:t>
            </a:r>
            <a:endParaRPr lang="en-US" sz="1701" dirty="0"/>
          </a:p>
        </p:txBody>
      </p:sp>
      <p:sp>
        <p:nvSpPr>
          <p:cNvPr id="11" name="Text 7"/>
          <p:cNvSpPr/>
          <p:nvPr/>
        </p:nvSpPr>
        <p:spPr>
          <a:xfrm>
            <a:off x="1814513" y="2834759"/>
            <a:ext cx="6724650" cy="829747"/>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Hardware security keys are small USB or Bluetooth-enabled devices that users must physically plug in or tap to their device to complete the login process. They generate a unique code that is validated by the service being accessed.</a:t>
            </a:r>
            <a:endParaRPr lang="en-US" sz="1361" dirty="0"/>
          </a:p>
        </p:txBody>
      </p:sp>
      <p:sp>
        <p:nvSpPr>
          <p:cNvPr id="12" name="Shape 8"/>
          <p:cNvSpPr/>
          <p:nvPr/>
        </p:nvSpPr>
        <p:spPr>
          <a:xfrm>
            <a:off x="1058406" y="4387870"/>
            <a:ext cx="604837" cy="21550"/>
          </a:xfrm>
          <a:prstGeom prst="roundRect">
            <a:avLst>
              <a:gd name="adj" fmla="val 336822"/>
            </a:avLst>
          </a:prstGeom>
          <a:solidFill>
            <a:srgbClr val="B2D4E5"/>
          </a:solidFill>
          <a:ln/>
        </p:spPr>
      </p:sp>
      <p:sp>
        <p:nvSpPr>
          <p:cNvPr id="13" name="Shape 9"/>
          <p:cNvSpPr/>
          <p:nvPr/>
        </p:nvSpPr>
        <p:spPr>
          <a:xfrm>
            <a:off x="669667" y="4204335"/>
            <a:ext cx="388739" cy="388739"/>
          </a:xfrm>
          <a:prstGeom prst="roundRect">
            <a:avLst>
              <a:gd name="adj" fmla="val 18672"/>
            </a:avLst>
          </a:prstGeom>
          <a:solidFill>
            <a:srgbClr val="CCEEFF"/>
          </a:solidFill>
          <a:ln w="7620">
            <a:solidFill>
              <a:srgbClr val="B2D4E5"/>
            </a:solidFill>
            <a:prstDash val="solid"/>
          </a:ln>
        </p:spPr>
      </p:sp>
      <p:sp>
        <p:nvSpPr>
          <p:cNvPr id="14" name="Text 10"/>
          <p:cNvSpPr/>
          <p:nvPr/>
        </p:nvSpPr>
        <p:spPr>
          <a:xfrm>
            <a:off x="788491" y="4269105"/>
            <a:ext cx="150971"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2</a:t>
            </a:r>
            <a:endParaRPr lang="en-US" sz="2041" dirty="0"/>
          </a:p>
        </p:txBody>
      </p:sp>
      <p:sp>
        <p:nvSpPr>
          <p:cNvPr id="15" name="Text 11"/>
          <p:cNvSpPr/>
          <p:nvPr/>
        </p:nvSpPr>
        <p:spPr>
          <a:xfrm>
            <a:off x="1814513" y="4182785"/>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Advantages</a:t>
            </a:r>
            <a:endParaRPr lang="en-US" sz="1701" dirty="0"/>
          </a:p>
        </p:txBody>
      </p:sp>
      <p:sp>
        <p:nvSpPr>
          <p:cNvPr id="16" name="Text 12"/>
          <p:cNvSpPr/>
          <p:nvPr/>
        </p:nvSpPr>
        <p:spPr>
          <a:xfrm>
            <a:off x="1814513" y="4556284"/>
            <a:ext cx="6724650" cy="829747"/>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Security keys offer the highest level of protection, as they are resistant to phishing and other attacks that can compromise SMS or app-based 2FA. They also don't rely on a phone or internet connection.</a:t>
            </a:r>
            <a:endParaRPr lang="en-US" sz="1361" dirty="0"/>
          </a:p>
        </p:txBody>
      </p:sp>
      <p:sp>
        <p:nvSpPr>
          <p:cNvPr id="17" name="Shape 13"/>
          <p:cNvSpPr/>
          <p:nvPr/>
        </p:nvSpPr>
        <p:spPr>
          <a:xfrm>
            <a:off x="1058406" y="6109395"/>
            <a:ext cx="604837" cy="21550"/>
          </a:xfrm>
          <a:prstGeom prst="roundRect">
            <a:avLst>
              <a:gd name="adj" fmla="val 336822"/>
            </a:avLst>
          </a:prstGeom>
          <a:solidFill>
            <a:srgbClr val="B2D4E5"/>
          </a:solidFill>
          <a:ln/>
        </p:spPr>
      </p:sp>
      <p:sp>
        <p:nvSpPr>
          <p:cNvPr id="18" name="Shape 14"/>
          <p:cNvSpPr/>
          <p:nvPr/>
        </p:nvSpPr>
        <p:spPr>
          <a:xfrm>
            <a:off x="669667" y="5925860"/>
            <a:ext cx="388739" cy="388739"/>
          </a:xfrm>
          <a:prstGeom prst="roundRect">
            <a:avLst>
              <a:gd name="adj" fmla="val 18672"/>
            </a:avLst>
          </a:prstGeom>
          <a:solidFill>
            <a:srgbClr val="CCEEFF"/>
          </a:solidFill>
          <a:ln w="7620">
            <a:solidFill>
              <a:srgbClr val="B2D4E5"/>
            </a:solidFill>
            <a:prstDash val="solid"/>
          </a:ln>
        </p:spPr>
      </p:sp>
      <p:sp>
        <p:nvSpPr>
          <p:cNvPr id="19" name="Text 15"/>
          <p:cNvSpPr/>
          <p:nvPr/>
        </p:nvSpPr>
        <p:spPr>
          <a:xfrm>
            <a:off x="786348" y="5990630"/>
            <a:ext cx="155377"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3</a:t>
            </a:r>
            <a:endParaRPr lang="en-US" sz="2041" dirty="0"/>
          </a:p>
        </p:txBody>
      </p:sp>
      <p:sp>
        <p:nvSpPr>
          <p:cNvPr id="20" name="Text 16"/>
          <p:cNvSpPr/>
          <p:nvPr/>
        </p:nvSpPr>
        <p:spPr>
          <a:xfrm>
            <a:off x="1814513" y="5904309"/>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Limitations</a:t>
            </a:r>
            <a:endParaRPr lang="en-US" sz="1701" dirty="0"/>
          </a:p>
        </p:txBody>
      </p:sp>
      <p:sp>
        <p:nvSpPr>
          <p:cNvPr id="21" name="Text 17"/>
          <p:cNvSpPr/>
          <p:nvPr/>
        </p:nvSpPr>
        <p:spPr>
          <a:xfrm>
            <a:off x="1814513" y="6277808"/>
            <a:ext cx="6724650" cy="829747"/>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Users must carry the physical security key with them, and they can be lost or stolen like any other physical item. Integration with services may also be more complex than other 2FA methods.</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196340"/>
            <a:ext cx="7915751" cy="540068"/>
          </a:xfrm>
          <a:prstGeom prst="rect">
            <a:avLst/>
          </a:prstGeom>
          <a:noFill/>
          <a:ln/>
        </p:spPr>
        <p:txBody>
          <a:bodyPr wrap="non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Biometric Two-Factor Authentication</a:t>
            </a:r>
            <a:endParaRPr lang="en-US" sz="3402" dirty="0"/>
          </a:p>
        </p:txBody>
      </p:sp>
      <p:sp>
        <p:nvSpPr>
          <p:cNvPr id="6" name="Shape 2"/>
          <p:cNvSpPr/>
          <p:nvPr/>
        </p:nvSpPr>
        <p:spPr>
          <a:xfrm>
            <a:off x="6091238" y="1995607"/>
            <a:ext cx="7934325" cy="1564005"/>
          </a:xfrm>
          <a:prstGeom prst="roundRect">
            <a:avLst>
              <a:gd name="adj" fmla="val 4641"/>
            </a:avLst>
          </a:prstGeom>
          <a:solidFill>
            <a:srgbClr val="CCEEFF"/>
          </a:solidFill>
          <a:ln w="7620">
            <a:solidFill>
              <a:srgbClr val="B2D4E5"/>
            </a:solidFill>
            <a:prstDash val="solid"/>
          </a:ln>
        </p:spPr>
      </p:sp>
      <p:sp>
        <p:nvSpPr>
          <p:cNvPr id="7" name="Text 3"/>
          <p:cNvSpPr/>
          <p:nvPr/>
        </p:nvSpPr>
        <p:spPr>
          <a:xfrm>
            <a:off x="6271617" y="2175986"/>
            <a:ext cx="2160270"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How it Works</a:t>
            </a:r>
            <a:endParaRPr lang="en-US" sz="1701" dirty="0"/>
          </a:p>
        </p:txBody>
      </p:sp>
      <p:sp>
        <p:nvSpPr>
          <p:cNvPr id="8" name="Text 4"/>
          <p:cNvSpPr/>
          <p:nvPr/>
        </p:nvSpPr>
        <p:spPr>
          <a:xfrm>
            <a:off x="6271617" y="2549485"/>
            <a:ext cx="7573566" cy="829747"/>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Biometric 2FA uses unique physical or behavioral characteristics, such as fingerprints, facial recognition, or iris scans, to verify a user's identity. These biometric identifiers are compared to the user's pre-stored profile to confirm their identity.</a:t>
            </a:r>
            <a:endParaRPr lang="en-US" sz="1361" dirty="0"/>
          </a:p>
        </p:txBody>
      </p:sp>
      <p:sp>
        <p:nvSpPr>
          <p:cNvPr id="9" name="Shape 5"/>
          <p:cNvSpPr/>
          <p:nvPr/>
        </p:nvSpPr>
        <p:spPr>
          <a:xfrm>
            <a:off x="6091238" y="3732371"/>
            <a:ext cx="7934325" cy="1564005"/>
          </a:xfrm>
          <a:prstGeom prst="roundRect">
            <a:avLst>
              <a:gd name="adj" fmla="val 4641"/>
            </a:avLst>
          </a:prstGeom>
          <a:solidFill>
            <a:srgbClr val="CCEEFF"/>
          </a:solidFill>
          <a:ln w="7620">
            <a:solidFill>
              <a:srgbClr val="B2D4E5"/>
            </a:solidFill>
            <a:prstDash val="solid"/>
          </a:ln>
        </p:spPr>
      </p:sp>
      <p:sp>
        <p:nvSpPr>
          <p:cNvPr id="10" name="Text 6"/>
          <p:cNvSpPr/>
          <p:nvPr/>
        </p:nvSpPr>
        <p:spPr>
          <a:xfrm>
            <a:off x="6271617" y="3912751"/>
            <a:ext cx="2160270"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Advantages</a:t>
            </a:r>
            <a:endParaRPr lang="en-US" sz="1701" dirty="0"/>
          </a:p>
        </p:txBody>
      </p:sp>
      <p:sp>
        <p:nvSpPr>
          <p:cNvPr id="11" name="Text 7"/>
          <p:cNvSpPr/>
          <p:nvPr/>
        </p:nvSpPr>
        <p:spPr>
          <a:xfrm>
            <a:off x="6271617" y="4286250"/>
            <a:ext cx="7573566" cy="829747"/>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Biometric 2FA is highly secure, as these identifiers are difficult to forge or replicate. It also provides a seamless user experience, as the authentication process can be performed quickly and without the need to remember a separate code or carry a physical device.</a:t>
            </a:r>
            <a:endParaRPr lang="en-US" sz="1361" dirty="0"/>
          </a:p>
        </p:txBody>
      </p:sp>
      <p:sp>
        <p:nvSpPr>
          <p:cNvPr id="12" name="Shape 8"/>
          <p:cNvSpPr/>
          <p:nvPr/>
        </p:nvSpPr>
        <p:spPr>
          <a:xfrm>
            <a:off x="6091238" y="5469136"/>
            <a:ext cx="7934325" cy="1564005"/>
          </a:xfrm>
          <a:prstGeom prst="roundRect">
            <a:avLst>
              <a:gd name="adj" fmla="val 4641"/>
            </a:avLst>
          </a:prstGeom>
          <a:solidFill>
            <a:srgbClr val="CCEEFF"/>
          </a:solidFill>
          <a:ln w="7620">
            <a:solidFill>
              <a:srgbClr val="B2D4E5"/>
            </a:solidFill>
            <a:prstDash val="solid"/>
          </a:ln>
        </p:spPr>
      </p:sp>
      <p:sp>
        <p:nvSpPr>
          <p:cNvPr id="13" name="Text 9"/>
          <p:cNvSpPr/>
          <p:nvPr/>
        </p:nvSpPr>
        <p:spPr>
          <a:xfrm>
            <a:off x="6271617" y="5649516"/>
            <a:ext cx="2160270"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Limitations</a:t>
            </a:r>
            <a:endParaRPr lang="en-US" sz="1701" dirty="0"/>
          </a:p>
        </p:txBody>
      </p:sp>
      <p:sp>
        <p:nvSpPr>
          <p:cNvPr id="14" name="Text 10"/>
          <p:cNvSpPr/>
          <p:nvPr/>
        </p:nvSpPr>
        <p:spPr>
          <a:xfrm>
            <a:off x="6271617" y="6023015"/>
            <a:ext cx="7573566" cy="829747"/>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Biometric data can be compromised if a user's device is lost or stolen, and there are privacy concerns around the storage and use of biometric information. Some users may also be uncomfortable with the invasive nature of biometric authentication.</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970413"/>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9970413"/>
          </a:xfrm>
          <a:prstGeom prst="rect">
            <a:avLst/>
          </a:prstGeom>
        </p:spPr>
      </p:pic>
      <p:sp>
        <p:nvSpPr>
          <p:cNvPr id="5" name="Text 1"/>
          <p:cNvSpPr/>
          <p:nvPr/>
        </p:nvSpPr>
        <p:spPr>
          <a:xfrm>
            <a:off x="604837" y="475178"/>
            <a:ext cx="7934325" cy="1080135"/>
          </a:xfrm>
          <a:prstGeom prst="rect">
            <a:avLst/>
          </a:prstGeom>
          <a:noFill/>
          <a:ln/>
        </p:spPr>
        <p:txBody>
          <a:bodyPr wrap="squar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Push Notification-based Two-Factor Authentication</a:t>
            </a:r>
            <a:endParaRPr lang="en-US" sz="3402" dirty="0"/>
          </a:p>
        </p:txBody>
      </p:sp>
      <p:pic>
        <p:nvPicPr>
          <p:cNvPr id="6" name="Image 2" descr="preencoded.png"/>
          <p:cNvPicPr>
            <a:picLocks noChangeAspect="1"/>
          </p:cNvPicPr>
          <p:nvPr/>
        </p:nvPicPr>
        <p:blipFill>
          <a:blip r:embed="rId5"/>
          <a:stretch>
            <a:fillRect/>
          </a:stretch>
        </p:blipFill>
        <p:spPr>
          <a:xfrm>
            <a:off x="604837" y="1814513"/>
            <a:ext cx="431959" cy="431959"/>
          </a:xfrm>
          <a:prstGeom prst="rect">
            <a:avLst/>
          </a:prstGeom>
        </p:spPr>
      </p:pic>
      <p:sp>
        <p:nvSpPr>
          <p:cNvPr id="7" name="Text 2"/>
          <p:cNvSpPr/>
          <p:nvPr/>
        </p:nvSpPr>
        <p:spPr>
          <a:xfrm>
            <a:off x="604837" y="2419231"/>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Convenient</a:t>
            </a:r>
            <a:endParaRPr lang="en-US" sz="1701" dirty="0"/>
          </a:p>
        </p:txBody>
      </p:sp>
      <p:sp>
        <p:nvSpPr>
          <p:cNvPr id="8" name="Text 3"/>
          <p:cNvSpPr/>
          <p:nvPr/>
        </p:nvSpPr>
        <p:spPr>
          <a:xfrm>
            <a:off x="604837" y="2792730"/>
            <a:ext cx="7934325" cy="553164"/>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Push notifications are a user-friendly way to authenticate, as they don't require the user to remember or enter a code.</a:t>
            </a:r>
            <a:endParaRPr lang="en-US" sz="1361" dirty="0"/>
          </a:p>
        </p:txBody>
      </p:sp>
      <p:pic>
        <p:nvPicPr>
          <p:cNvPr id="9" name="Image 3" descr="preencoded.png"/>
          <p:cNvPicPr>
            <a:picLocks noChangeAspect="1"/>
          </p:cNvPicPr>
          <p:nvPr/>
        </p:nvPicPr>
        <p:blipFill>
          <a:blip r:embed="rId6"/>
          <a:stretch>
            <a:fillRect/>
          </a:stretch>
        </p:blipFill>
        <p:spPr>
          <a:xfrm>
            <a:off x="604837" y="3864293"/>
            <a:ext cx="431959" cy="431959"/>
          </a:xfrm>
          <a:prstGeom prst="rect">
            <a:avLst/>
          </a:prstGeom>
        </p:spPr>
      </p:pic>
      <p:sp>
        <p:nvSpPr>
          <p:cNvPr id="10" name="Text 4"/>
          <p:cNvSpPr/>
          <p:nvPr/>
        </p:nvSpPr>
        <p:spPr>
          <a:xfrm>
            <a:off x="604837" y="4469011"/>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Secure</a:t>
            </a:r>
            <a:endParaRPr lang="en-US" sz="1701" dirty="0"/>
          </a:p>
        </p:txBody>
      </p:sp>
      <p:sp>
        <p:nvSpPr>
          <p:cNvPr id="11" name="Text 5"/>
          <p:cNvSpPr/>
          <p:nvPr/>
        </p:nvSpPr>
        <p:spPr>
          <a:xfrm>
            <a:off x="604837" y="4842510"/>
            <a:ext cx="7934325" cy="553164"/>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Push notifications can be secured with biometrics, like fingerprint or face ID, for an extra layer of protection.</a:t>
            </a:r>
            <a:endParaRPr lang="en-US" sz="1361" dirty="0"/>
          </a:p>
        </p:txBody>
      </p:sp>
      <p:pic>
        <p:nvPicPr>
          <p:cNvPr id="12" name="Image 4" descr="preencoded.png"/>
          <p:cNvPicPr>
            <a:picLocks noChangeAspect="1"/>
          </p:cNvPicPr>
          <p:nvPr/>
        </p:nvPicPr>
        <p:blipFill>
          <a:blip r:embed="rId7"/>
          <a:stretch>
            <a:fillRect/>
          </a:stretch>
        </p:blipFill>
        <p:spPr>
          <a:xfrm>
            <a:off x="604837" y="5914073"/>
            <a:ext cx="431959" cy="431959"/>
          </a:xfrm>
          <a:prstGeom prst="rect">
            <a:avLst/>
          </a:prstGeom>
        </p:spPr>
      </p:pic>
      <p:sp>
        <p:nvSpPr>
          <p:cNvPr id="13" name="Text 6"/>
          <p:cNvSpPr/>
          <p:nvPr/>
        </p:nvSpPr>
        <p:spPr>
          <a:xfrm>
            <a:off x="604837" y="6518791"/>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Reliable</a:t>
            </a:r>
            <a:endParaRPr lang="en-US" sz="1701" dirty="0"/>
          </a:p>
        </p:txBody>
      </p:sp>
      <p:sp>
        <p:nvSpPr>
          <p:cNvPr id="14" name="Text 7"/>
          <p:cNvSpPr/>
          <p:nvPr/>
        </p:nvSpPr>
        <p:spPr>
          <a:xfrm>
            <a:off x="604837" y="6892290"/>
            <a:ext cx="7934325" cy="553164"/>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Push notifications work even without a cellular or internet connection, as long as the device has power.</a:t>
            </a:r>
            <a:endParaRPr lang="en-US" sz="1361" dirty="0"/>
          </a:p>
        </p:txBody>
      </p:sp>
      <p:pic>
        <p:nvPicPr>
          <p:cNvPr id="15" name="Image 5" descr="preencoded.png"/>
          <p:cNvPicPr>
            <a:picLocks noChangeAspect="1"/>
          </p:cNvPicPr>
          <p:nvPr/>
        </p:nvPicPr>
        <p:blipFill>
          <a:blip r:embed="rId8"/>
          <a:stretch>
            <a:fillRect/>
          </a:stretch>
        </p:blipFill>
        <p:spPr>
          <a:xfrm>
            <a:off x="604837" y="7963853"/>
            <a:ext cx="431959" cy="431959"/>
          </a:xfrm>
          <a:prstGeom prst="rect">
            <a:avLst/>
          </a:prstGeom>
        </p:spPr>
      </p:pic>
      <p:sp>
        <p:nvSpPr>
          <p:cNvPr id="16" name="Text 8"/>
          <p:cNvSpPr/>
          <p:nvPr/>
        </p:nvSpPr>
        <p:spPr>
          <a:xfrm>
            <a:off x="604837" y="8568571"/>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Limitations</a:t>
            </a:r>
            <a:endParaRPr lang="en-US" sz="1701" dirty="0"/>
          </a:p>
        </p:txBody>
      </p:sp>
      <p:sp>
        <p:nvSpPr>
          <p:cNvPr id="17" name="Text 9"/>
          <p:cNvSpPr/>
          <p:nvPr/>
        </p:nvSpPr>
        <p:spPr>
          <a:xfrm>
            <a:off x="604837" y="8942070"/>
            <a:ext cx="7934325" cy="553164"/>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Push notifications rely on the user's device, which could be lost, stolen, or compromised, potentially allowing unauthorized access.</a:t>
            </a:r>
            <a:endParaRPr lang="en-US" sz="1361" dirty="0"/>
          </a:p>
        </p:txBody>
      </p:sp>
      <p:pic>
        <p:nvPicPr>
          <p:cNvPr id="18" name="Image 6" descr="preencoded.png">
            <a:hlinkClick r:id="rId9"/>
          </p:cNvPr>
          <p:cNvPicPr>
            <a:picLocks noChangeAspect="1"/>
          </p:cNvPicPr>
          <p:nvPr/>
        </p:nvPicPr>
        <p:blipFill>
          <a:blip r:embed="rId10"/>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53785" y="695920"/>
            <a:ext cx="7636431" cy="1345883"/>
          </a:xfrm>
          <a:prstGeom prst="rect">
            <a:avLst/>
          </a:prstGeom>
          <a:noFill/>
          <a:ln/>
        </p:spPr>
        <p:txBody>
          <a:bodyPr wrap="square" rtlCol="0" anchor="t"/>
          <a:lstStyle/>
          <a:p>
            <a:pPr marL="0" indent="0">
              <a:lnSpc>
                <a:spcPts val="5300"/>
              </a:lnSpc>
              <a:buNone/>
            </a:pPr>
            <a:r>
              <a:rPr lang="en-US" sz="4240" b="1" dirty="0">
                <a:solidFill>
                  <a:srgbClr val="000000"/>
                </a:solidFill>
                <a:latin typeface="p22-mackinac-pro" pitchFamily="34" charset="0"/>
                <a:ea typeface="p22-mackinac-pro" pitchFamily="34" charset="-122"/>
                <a:cs typeface="p22-mackinac-pro" pitchFamily="34" charset="-120"/>
              </a:rPr>
              <a:t>Email-based Two-Factor Authentication</a:t>
            </a:r>
            <a:endParaRPr lang="en-US" sz="4240" dirty="0"/>
          </a:p>
        </p:txBody>
      </p:sp>
      <p:pic>
        <p:nvPicPr>
          <p:cNvPr id="6" name="Image 2" descr="preencoded.png"/>
          <p:cNvPicPr>
            <a:picLocks noChangeAspect="1"/>
          </p:cNvPicPr>
          <p:nvPr/>
        </p:nvPicPr>
        <p:blipFill>
          <a:blip r:embed="rId5"/>
          <a:stretch>
            <a:fillRect/>
          </a:stretch>
        </p:blipFill>
        <p:spPr>
          <a:xfrm>
            <a:off x="753785" y="2364819"/>
            <a:ext cx="1076801" cy="1722953"/>
          </a:xfrm>
          <a:prstGeom prst="rect">
            <a:avLst/>
          </a:prstGeom>
        </p:spPr>
      </p:pic>
      <p:sp>
        <p:nvSpPr>
          <p:cNvPr id="7" name="Text 2"/>
          <p:cNvSpPr/>
          <p:nvPr/>
        </p:nvSpPr>
        <p:spPr>
          <a:xfrm>
            <a:off x="2153603" y="2580084"/>
            <a:ext cx="2692122" cy="336471"/>
          </a:xfrm>
          <a:prstGeom prst="rect">
            <a:avLst/>
          </a:prstGeom>
          <a:noFill/>
          <a:ln/>
        </p:spPr>
        <p:txBody>
          <a:bodyPr wrap="none" rtlCol="0" anchor="t"/>
          <a:lstStyle/>
          <a:p>
            <a:pPr marL="0" indent="0" algn="l">
              <a:lnSpc>
                <a:spcPts val="2650"/>
              </a:lnSpc>
              <a:buNone/>
            </a:pPr>
            <a:r>
              <a:rPr lang="en-US" sz="2120" b="1" dirty="0">
                <a:solidFill>
                  <a:srgbClr val="272525"/>
                </a:solidFill>
                <a:latin typeface="p22-mackinac-pro" pitchFamily="34" charset="0"/>
                <a:ea typeface="p22-mackinac-pro" pitchFamily="34" charset="-122"/>
                <a:cs typeface="p22-mackinac-pro" pitchFamily="34" charset="-120"/>
              </a:rPr>
              <a:t>Log In Attempt</a:t>
            </a:r>
            <a:endParaRPr lang="en-US" sz="2120" dirty="0"/>
          </a:p>
        </p:txBody>
      </p:sp>
      <p:sp>
        <p:nvSpPr>
          <p:cNvPr id="8" name="Text 3"/>
          <p:cNvSpPr/>
          <p:nvPr/>
        </p:nvSpPr>
        <p:spPr>
          <a:xfrm>
            <a:off x="2153603" y="3045738"/>
            <a:ext cx="6236613" cy="689134"/>
          </a:xfrm>
          <a:prstGeom prst="rect">
            <a:avLst/>
          </a:prstGeom>
          <a:noFill/>
          <a:ln/>
        </p:spPr>
        <p:txBody>
          <a:bodyPr wrap="square" rtlCol="0" anchor="t"/>
          <a:lstStyle/>
          <a:p>
            <a:pPr marL="0" indent="0" algn="l">
              <a:lnSpc>
                <a:spcPts val="2713"/>
              </a:lnSpc>
              <a:buNone/>
            </a:pPr>
            <a:r>
              <a:rPr lang="en-US" sz="1696" dirty="0">
                <a:solidFill>
                  <a:srgbClr val="272525"/>
                </a:solidFill>
                <a:latin typeface="Eudoxus Sans" pitchFamily="34" charset="0"/>
                <a:ea typeface="Eudoxus Sans" pitchFamily="34" charset="-122"/>
                <a:cs typeface="Eudoxus Sans" pitchFamily="34" charset="-120"/>
              </a:rPr>
              <a:t>When a user tries to log in, the service sends a one-time code to the user's registered email address.</a:t>
            </a:r>
            <a:endParaRPr lang="en-US" sz="1696" dirty="0"/>
          </a:p>
        </p:txBody>
      </p:sp>
      <p:pic>
        <p:nvPicPr>
          <p:cNvPr id="9" name="Image 3" descr="preencoded.png"/>
          <p:cNvPicPr>
            <a:picLocks noChangeAspect="1"/>
          </p:cNvPicPr>
          <p:nvPr/>
        </p:nvPicPr>
        <p:blipFill>
          <a:blip r:embed="rId6"/>
          <a:stretch>
            <a:fillRect/>
          </a:stretch>
        </p:blipFill>
        <p:spPr>
          <a:xfrm>
            <a:off x="753785" y="4087773"/>
            <a:ext cx="1076801" cy="1722953"/>
          </a:xfrm>
          <a:prstGeom prst="rect">
            <a:avLst/>
          </a:prstGeom>
        </p:spPr>
      </p:pic>
      <p:sp>
        <p:nvSpPr>
          <p:cNvPr id="10" name="Text 4"/>
          <p:cNvSpPr/>
          <p:nvPr/>
        </p:nvSpPr>
        <p:spPr>
          <a:xfrm>
            <a:off x="2153603" y="4303038"/>
            <a:ext cx="2692122" cy="336471"/>
          </a:xfrm>
          <a:prstGeom prst="rect">
            <a:avLst/>
          </a:prstGeom>
          <a:noFill/>
          <a:ln/>
        </p:spPr>
        <p:txBody>
          <a:bodyPr wrap="none" rtlCol="0" anchor="t"/>
          <a:lstStyle/>
          <a:p>
            <a:pPr marL="0" indent="0" algn="l">
              <a:lnSpc>
                <a:spcPts val="2650"/>
              </a:lnSpc>
              <a:buNone/>
            </a:pPr>
            <a:r>
              <a:rPr lang="en-US" sz="2120" b="1" dirty="0">
                <a:solidFill>
                  <a:srgbClr val="272525"/>
                </a:solidFill>
                <a:latin typeface="p22-mackinac-pro" pitchFamily="34" charset="0"/>
                <a:ea typeface="p22-mackinac-pro" pitchFamily="34" charset="-122"/>
                <a:cs typeface="p22-mackinac-pro" pitchFamily="34" charset="-120"/>
              </a:rPr>
              <a:t>Check Email</a:t>
            </a:r>
            <a:endParaRPr lang="en-US" sz="2120" dirty="0"/>
          </a:p>
        </p:txBody>
      </p:sp>
      <p:sp>
        <p:nvSpPr>
          <p:cNvPr id="11" name="Text 5"/>
          <p:cNvSpPr/>
          <p:nvPr/>
        </p:nvSpPr>
        <p:spPr>
          <a:xfrm>
            <a:off x="2153603" y="4768691"/>
            <a:ext cx="6236613" cy="689134"/>
          </a:xfrm>
          <a:prstGeom prst="rect">
            <a:avLst/>
          </a:prstGeom>
          <a:noFill/>
          <a:ln/>
        </p:spPr>
        <p:txBody>
          <a:bodyPr wrap="square" rtlCol="0" anchor="t"/>
          <a:lstStyle/>
          <a:p>
            <a:pPr marL="0" indent="0" algn="l">
              <a:lnSpc>
                <a:spcPts val="2713"/>
              </a:lnSpc>
              <a:buNone/>
            </a:pPr>
            <a:r>
              <a:rPr lang="en-US" sz="1696" dirty="0">
                <a:solidFill>
                  <a:srgbClr val="272525"/>
                </a:solidFill>
                <a:latin typeface="Eudoxus Sans" pitchFamily="34" charset="0"/>
                <a:ea typeface="Eudoxus Sans" pitchFamily="34" charset="-122"/>
                <a:cs typeface="Eudoxus Sans" pitchFamily="34" charset="-120"/>
              </a:rPr>
              <a:t>The user must then check their email and enter the code to complete the login process.</a:t>
            </a:r>
            <a:endParaRPr lang="en-US" sz="1696" dirty="0"/>
          </a:p>
        </p:txBody>
      </p:sp>
      <p:pic>
        <p:nvPicPr>
          <p:cNvPr id="12" name="Image 4" descr="preencoded.png"/>
          <p:cNvPicPr>
            <a:picLocks noChangeAspect="1"/>
          </p:cNvPicPr>
          <p:nvPr/>
        </p:nvPicPr>
        <p:blipFill>
          <a:blip r:embed="rId7"/>
          <a:stretch>
            <a:fillRect/>
          </a:stretch>
        </p:blipFill>
        <p:spPr>
          <a:xfrm>
            <a:off x="753785" y="5810726"/>
            <a:ext cx="1076801" cy="1722953"/>
          </a:xfrm>
          <a:prstGeom prst="rect">
            <a:avLst/>
          </a:prstGeom>
        </p:spPr>
      </p:pic>
      <p:sp>
        <p:nvSpPr>
          <p:cNvPr id="13" name="Text 6"/>
          <p:cNvSpPr/>
          <p:nvPr/>
        </p:nvSpPr>
        <p:spPr>
          <a:xfrm>
            <a:off x="2153603" y="6025991"/>
            <a:ext cx="2692122" cy="336471"/>
          </a:xfrm>
          <a:prstGeom prst="rect">
            <a:avLst/>
          </a:prstGeom>
          <a:noFill/>
          <a:ln/>
        </p:spPr>
        <p:txBody>
          <a:bodyPr wrap="none" rtlCol="0" anchor="t"/>
          <a:lstStyle/>
          <a:p>
            <a:pPr marL="0" indent="0" algn="l">
              <a:lnSpc>
                <a:spcPts val="2650"/>
              </a:lnSpc>
              <a:buNone/>
            </a:pPr>
            <a:r>
              <a:rPr lang="en-US" sz="2120" b="1" dirty="0">
                <a:solidFill>
                  <a:srgbClr val="272525"/>
                </a:solidFill>
                <a:latin typeface="p22-mackinac-pro" pitchFamily="34" charset="0"/>
                <a:ea typeface="p22-mackinac-pro" pitchFamily="34" charset="-122"/>
                <a:cs typeface="p22-mackinac-pro" pitchFamily="34" charset="-120"/>
              </a:rPr>
              <a:t>Secure Access</a:t>
            </a:r>
            <a:endParaRPr lang="en-US" sz="2120" dirty="0"/>
          </a:p>
        </p:txBody>
      </p:sp>
      <p:sp>
        <p:nvSpPr>
          <p:cNvPr id="14" name="Text 7"/>
          <p:cNvSpPr/>
          <p:nvPr/>
        </p:nvSpPr>
        <p:spPr>
          <a:xfrm>
            <a:off x="2153603" y="6491645"/>
            <a:ext cx="6236613" cy="689134"/>
          </a:xfrm>
          <a:prstGeom prst="rect">
            <a:avLst/>
          </a:prstGeom>
          <a:noFill/>
          <a:ln/>
        </p:spPr>
        <p:txBody>
          <a:bodyPr wrap="square" rtlCol="0" anchor="t"/>
          <a:lstStyle/>
          <a:p>
            <a:pPr marL="0" indent="0" algn="l">
              <a:lnSpc>
                <a:spcPts val="2713"/>
              </a:lnSpc>
              <a:buNone/>
            </a:pPr>
            <a:r>
              <a:rPr lang="en-US" sz="1696" dirty="0">
                <a:solidFill>
                  <a:srgbClr val="272525"/>
                </a:solidFill>
                <a:latin typeface="Eudoxus Sans" pitchFamily="34" charset="0"/>
                <a:ea typeface="Eudoxus Sans" pitchFamily="34" charset="-122"/>
                <a:cs typeface="Eudoxus Sans" pitchFamily="34" charset="-120"/>
              </a:rPr>
              <a:t>This additional step helps ensure that only the legitimate account owner can access the service.</a:t>
            </a:r>
            <a:endParaRPr lang="en-US" sz="169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01120" y="1044654"/>
            <a:ext cx="7914561" cy="1646634"/>
          </a:xfrm>
          <a:prstGeom prst="rect">
            <a:avLst/>
          </a:prstGeom>
          <a:noFill/>
          <a:ln/>
        </p:spPr>
        <p:txBody>
          <a:bodyPr wrap="square" rtlCol="0" anchor="t"/>
          <a:lstStyle/>
          <a:p>
            <a:pPr marL="0" indent="0">
              <a:lnSpc>
                <a:spcPts val="4322"/>
              </a:lnSpc>
              <a:buNone/>
            </a:pPr>
            <a:r>
              <a:rPr lang="en-US" sz="3458" b="1" dirty="0">
                <a:solidFill>
                  <a:srgbClr val="000000"/>
                </a:solidFill>
                <a:latin typeface="p22-mackinac-pro" pitchFamily="34" charset="0"/>
                <a:ea typeface="p22-mackinac-pro" pitchFamily="34" charset="-122"/>
                <a:cs typeface="p22-mackinac-pro" pitchFamily="34" charset="-120"/>
              </a:rPr>
              <a:t>TOTP (Time-based One-Time Password) Two-Factor Authentication</a:t>
            </a:r>
            <a:endParaRPr lang="en-US" sz="3458" dirty="0"/>
          </a:p>
        </p:txBody>
      </p:sp>
      <p:sp>
        <p:nvSpPr>
          <p:cNvPr id="6" name="Shape 2"/>
          <p:cNvSpPr/>
          <p:nvPr/>
        </p:nvSpPr>
        <p:spPr>
          <a:xfrm>
            <a:off x="6353532" y="2954655"/>
            <a:ext cx="21908" cy="4230291"/>
          </a:xfrm>
          <a:prstGeom prst="roundRect">
            <a:avLst>
              <a:gd name="adj" fmla="val 336743"/>
            </a:avLst>
          </a:prstGeom>
          <a:solidFill>
            <a:srgbClr val="B2D4E5"/>
          </a:solidFill>
          <a:ln/>
        </p:spPr>
      </p:sp>
      <p:sp>
        <p:nvSpPr>
          <p:cNvPr id="7" name="Shape 3"/>
          <p:cNvSpPr/>
          <p:nvPr/>
        </p:nvSpPr>
        <p:spPr>
          <a:xfrm>
            <a:off x="6562070" y="3338751"/>
            <a:ext cx="614720" cy="21908"/>
          </a:xfrm>
          <a:prstGeom prst="roundRect">
            <a:avLst>
              <a:gd name="adj" fmla="val 336743"/>
            </a:avLst>
          </a:prstGeom>
          <a:solidFill>
            <a:srgbClr val="B2D4E5"/>
          </a:solidFill>
          <a:ln/>
        </p:spPr>
      </p:sp>
      <p:sp>
        <p:nvSpPr>
          <p:cNvPr id="8" name="Shape 4"/>
          <p:cNvSpPr/>
          <p:nvPr/>
        </p:nvSpPr>
        <p:spPr>
          <a:xfrm>
            <a:off x="6166902" y="3152180"/>
            <a:ext cx="395168" cy="395168"/>
          </a:xfrm>
          <a:prstGeom prst="roundRect">
            <a:avLst>
              <a:gd name="adj" fmla="val 18669"/>
            </a:avLst>
          </a:prstGeom>
          <a:solidFill>
            <a:srgbClr val="CCEEFF"/>
          </a:solidFill>
          <a:ln w="7620">
            <a:solidFill>
              <a:srgbClr val="B2D4E5"/>
            </a:solidFill>
            <a:prstDash val="solid"/>
          </a:ln>
        </p:spPr>
      </p:sp>
      <p:sp>
        <p:nvSpPr>
          <p:cNvPr id="9" name="Text 5"/>
          <p:cNvSpPr/>
          <p:nvPr/>
        </p:nvSpPr>
        <p:spPr>
          <a:xfrm>
            <a:off x="6310967" y="3218021"/>
            <a:ext cx="107037" cy="263485"/>
          </a:xfrm>
          <a:prstGeom prst="rect">
            <a:avLst/>
          </a:prstGeom>
          <a:noFill/>
          <a:ln/>
        </p:spPr>
        <p:txBody>
          <a:bodyPr wrap="none" rtlCol="0" anchor="t"/>
          <a:lstStyle/>
          <a:p>
            <a:pPr marL="0" indent="0" algn="ctr">
              <a:lnSpc>
                <a:spcPts val="2075"/>
              </a:lnSpc>
              <a:buNone/>
            </a:pPr>
            <a:r>
              <a:rPr lang="en-US" sz="2075" b="1" dirty="0">
                <a:solidFill>
                  <a:srgbClr val="272525"/>
                </a:solidFill>
                <a:latin typeface="p22-mackinac-pro" pitchFamily="34" charset="0"/>
                <a:ea typeface="p22-mackinac-pro" pitchFamily="34" charset="-122"/>
                <a:cs typeface="p22-mackinac-pro" pitchFamily="34" charset="-120"/>
              </a:rPr>
              <a:t>1</a:t>
            </a:r>
            <a:endParaRPr lang="en-US" sz="2075" dirty="0"/>
          </a:p>
        </p:txBody>
      </p:sp>
      <p:sp>
        <p:nvSpPr>
          <p:cNvPr id="10" name="Text 6"/>
          <p:cNvSpPr/>
          <p:nvPr/>
        </p:nvSpPr>
        <p:spPr>
          <a:xfrm>
            <a:off x="7330559" y="3130272"/>
            <a:ext cx="2195632" cy="274439"/>
          </a:xfrm>
          <a:prstGeom prst="rect">
            <a:avLst/>
          </a:prstGeom>
          <a:noFill/>
          <a:ln/>
        </p:spPr>
        <p:txBody>
          <a:bodyPr wrap="none" rtlCol="0" anchor="t"/>
          <a:lstStyle/>
          <a:p>
            <a:pPr marL="0" indent="0" algn="l">
              <a:lnSpc>
                <a:spcPts val="2161"/>
              </a:lnSpc>
              <a:buNone/>
            </a:pPr>
            <a:r>
              <a:rPr lang="en-US" sz="1729" b="1" dirty="0">
                <a:solidFill>
                  <a:srgbClr val="272525"/>
                </a:solidFill>
                <a:latin typeface="p22-mackinac-pro" pitchFamily="34" charset="0"/>
                <a:ea typeface="p22-mackinac-pro" pitchFamily="34" charset="-122"/>
                <a:cs typeface="p22-mackinac-pro" pitchFamily="34" charset="-120"/>
              </a:rPr>
              <a:t>Shared Secret</a:t>
            </a:r>
            <a:endParaRPr lang="en-US" sz="1729" dirty="0"/>
          </a:p>
        </p:txBody>
      </p:sp>
      <p:sp>
        <p:nvSpPr>
          <p:cNvPr id="11" name="Text 7"/>
          <p:cNvSpPr/>
          <p:nvPr/>
        </p:nvSpPr>
        <p:spPr>
          <a:xfrm>
            <a:off x="7330559" y="3510082"/>
            <a:ext cx="6685121" cy="561975"/>
          </a:xfrm>
          <a:prstGeom prst="rect">
            <a:avLst/>
          </a:prstGeom>
          <a:noFill/>
          <a:ln/>
        </p:spPr>
        <p:txBody>
          <a:bodyPr wrap="square" rtlCol="0" anchor="t"/>
          <a:lstStyle/>
          <a:p>
            <a:pPr marL="0" indent="0" algn="l">
              <a:lnSpc>
                <a:spcPts val="2213"/>
              </a:lnSpc>
              <a:buNone/>
            </a:pPr>
            <a:r>
              <a:rPr lang="en-US" sz="1383" dirty="0">
                <a:solidFill>
                  <a:srgbClr val="272525"/>
                </a:solidFill>
                <a:latin typeface="Eudoxus Sans" pitchFamily="34" charset="0"/>
                <a:ea typeface="Eudoxus Sans" pitchFamily="34" charset="-122"/>
                <a:cs typeface="Eudoxus Sans" pitchFamily="34" charset="-120"/>
              </a:rPr>
              <a:t>TOTP 2FA uses a shared secret key between the service and the user's authentication app or device to generate a one-time password.</a:t>
            </a:r>
            <a:endParaRPr lang="en-US" sz="1383" dirty="0"/>
          </a:p>
        </p:txBody>
      </p:sp>
      <p:sp>
        <p:nvSpPr>
          <p:cNvPr id="12" name="Shape 8"/>
          <p:cNvSpPr/>
          <p:nvPr/>
        </p:nvSpPr>
        <p:spPr>
          <a:xfrm>
            <a:off x="6562070" y="4807387"/>
            <a:ext cx="614720" cy="21908"/>
          </a:xfrm>
          <a:prstGeom prst="roundRect">
            <a:avLst>
              <a:gd name="adj" fmla="val 336743"/>
            </a:avLst>
          </a:prstGeom>
          <a:solidFill>
            <a:srgbClr val="B2D4E5"/>
          </a:solidFill>
          <a:ln/>
        </p:spPr>
      </p:sp>
      <p:sp>
        <p:nvSpPr>
          <p:cNvPr id="13" name="Shape 9"/>
          <p:cNvSpPr/>
          <p:nvPr/>
        </p:nvSpPr>
        <p:spPr>
          <a:xfrm>
            <a:off x="6166902" y="4620816"/>
            <a:ext cx="395168" cy="395168"/>
          </a:xfrm>
          <a:prstGeom prst="roundRect">
            <a:avLst>
              <a:gd name="adj" fmla="val 18669"/>
            </a:avLst>
          </a:prstGeom>
          <a:solidFill>
            <a:srgbClr val="CCEEFF"/>
          </a:solidFill>
          <a:ln w="7620">
            <a:solidFill>
              <a:srgbClr val="B2D4E5"/>
            </a:solidFill>
            <a:prstDash val="solid"/>
          </a:ln>
        </p:spPr>
      </p:sp>
      <p:sp>
        <p:nvSpPr>
          <p:cNvPr id="14" name="Text 10"/>
          <p:cNvSpPr/>
          <p:nvPr/>
        </p:nvSpPr>
        <p:spPr>
          <a:xfrm>
            <a:off x="6287750" y="4686657"/>
            <a:ext cx="153353" cy="263485"/>
          </a:xfrm>
          <a:prstGeom prst="rect">
            <a:avLst/>
          </a:prstGeom>
          <a:noFill/>
          <a:ln/>
        </p:spPr>
        <p:txBody>
          <a:bodyPr wrap="none" rtlCol="0" anchor="t"/>
          <a:lstStyle/>
          <a:p>
            <a:pPr marL="0" indent="0" algn="ctr">
              <a:lnSpc>
                <a:spcPts val="2075"/>
              </a:lnSpc>
              <a:buNone/>
            </a:pPr>
            <a:r>
              <a:rPr lang="en-US" sz="2075" b="1" dirty="0">
                <a:solidFill>
                  <a:srgbClr val="272525"/>
                </a:solidFill>
                <a:latin typeface="p22-mackinac-pro" pitchFamily="34" charset="0"/>
                <a:ea typeface="p22-mackinac-pro" pitchFamily="34" charset="-122"/>
                <a:cs typeface="p22-mackinac-pro" pitchFamily="34" charset="-120"/>
              </a:rPr>
              <a:t>2</a:t>
            </a:r>
            <a:endParaRPr lang="en-US" sz="2075" dirty="0"/>
          </a:p>
        </p:txBody>
      </p:sp>
      <p:sp>
        <p:nvSpPr>
          <p:cNvPr id="15" name="Text 11"/>
          <p:cNvSpPr/>
          <p:nvPr/>
        </p:nvSpPr>
        <p:spPr>
          <a:xfrm>
            <a:off x="7330559" y="4598908"/>
            <a:ext cx="2195632" cy="274439"/>
          </a:xfrm>
          <a:prstGeom prst="rect">
            <a:avLst/>
          </a:prstGeom>
          <a:noFill/>
          <a:ln/>
        </p:spPr>
        <p:txBody>
          <a:bodyPr wrap="none" rtlCol="0" anchor="t"/>
          <a:lstStyle/>
          <a:p>
            <a:pPr marL="0" indent="0" algn="l">
              <a:lnSpc>
                <a:spcPts val="2161"/>
              </a:lnSpc>
              <a:buNone/>
            </a:pPr>
            <a:r>
              <a:rPr lang="en-US" sz="1729" b="1" dirty="0">
                <a:solidFill>
                  <a:srgbClr val="272525"/>
                </a:solidFill>
                <a:latin typeface="p22-mackinac-pro" pitchFamily="34" charset="0"/>
                <a:ea typeface="p22-mackinac-pro" pitchFamily="34" charset="-122"/>
                <a:cs typeface="p22-mackinac-pro" pitchFamily="34" charset="-120"/>
              </a:rPr>
              <a:t>Time-based Code</a:t>
            </a:r>
            <a:endParaRPr lang="en-US" sz="1729" dirty="0"/>
          </a:p>
        </p:txBody>
      </p:sp>
      <p:sp>
        <p:nvSpPr>
          <p:cNvPr id="16" name="Text 12"/>
          <p:cNvSpPr/>
          <p:nvPr/>
        </p:nvSpPr>
        <p:spPr>
          <a:xfrm>
            <a:off x="7330559" y="4978717"/>
            <a:ext cx="6685121" cy="561975"/>
          </a:xfrm>
          <a:prstGeom prst="rect">
            <a:avLst/>
          </a:prstGeom>
          <a:noFill/>
          <a:ln/>
        </p:spPr>
        <p:txBody>
          <a:bodyPr wrap="square" rtlCol="0" anchor="t"/>
          <a:lstStyle/>
          <a:p>
            <a:pPr marL="0" indent="0" algn="l">
              <a:lnSpc>
                <a:spcPts val="2213"/>
              </a:lnSpc>
              <a:buNone/>
            </a:pPr>
            <a:r>
              <a:rPr lang="en-US" sz="1383" dirty="0">
                <a:solidFill>
                  <a:srgbClr val="272525"/>
                </a:solidFill>
                <a:latin typeface="Eudoxus Sans" pitchFamily="34" charset="0"/>
                <a:ea typeface="Eudoxus Sans" pitchFamily="34" charset="-122"/>
                <a:cs typeface="Eudoxus Sans" pitchFamily="34" charset="-120"/>
              </a:rPr>
              <a:t>The one-time password changes at regular intervals (usually 30 seconds), providing an additional layer of security beyond just a static password.</a:t>
            </a:r>
            <a:endParaRPr lang="en-US" sz="1383" dirty="0"/>
          </a:p>
        </p:txBody>
      </p:sp>
      <p:sp>
        <p:nvSpPr>
          <p:cNvPr id="17" name="Shape 13"/>
          <p:cNvSpPr/>
          <p:nvPr/>
        </p:nvSpPr>
        <p:spPr>
          <a:xfrm>
            <a:off x="6562070" y="6276023"/>
            <a:ext cx="614720" cy="21908"/>
          </a:xfrm>
          <a:prstGeom prst="roundRect">
            <a:avLst>
              <a:gd name="adj" fmla="val 336743"/>
            </a:avLst>
          </a:prstGeom>
          <a:solidFill>
            <a:srgbClr val="B2D4E5"/>
          </a:solidFill>
          <a:ln/>
        </p:spPr>
      </p:sp>
      <p:sp>
        <p:nvSpPr>
          <p:cNvPr id="18" name="Shape 14"/>
          <p:cNvSpPr/>
          <p:nvPr/>
        </p:nvSpPr>
        <p:spPr>
          <a:xfrm>
            <a:off x="6166902" y="6089452"/>
            <a:ext cx="395168" cy="395168"/>
          </a:xfrm>
          <a:prstGeom prst="roundRect">
            <a:avLst>
              <a:gd name="adj" fmla="val 18669"/>
            </a:avLst>
          </a:prstGeom>
          <a:solidFill>
            <a:srgbClr val="CCEEFF"/>
          </a:solidFill>
          <a:ln w="7620">
            <a:solidFill>
              <a:srgbClr val="B2D4E5"/>
            </a:solidFill>
            <a:prstDash val="solid"/>
          </a:ln>
        </p:spPr>
      </p:sp>
      <p:sp>
        <p:nvSpPr>
          <p:cNvPr id="19" name="Text 15"/>
          <p:cNvSpPr/>
          <p:nvPr/>
        </p:nvSpPr>
        <p:spPr>
          <a:xfrm>
            <a:off x="6285607" y="6155293"/>
            <a:ext cx="157758" cy="263485"/>
          </a:xfrm>
          <a:prstGeom prst="rect">
            <a:avLst/>
          </a:prstGeom>
          <a:noFill/>
          <a:ln/>
        </p:spPr>
        <p:txBody>
          <a:bodyPr wrap="none" rtlCol="0" anchor="t"/>
          <a:lstStyle/>
          <a:p>
            <a:pPr marL="0" indent="0" algn="ctr">
              <a:lnSpc>
                <a:spcPts val="2075"/>
              </a:lnSpc>
              <a:buNone/>
            </a:pPr>
            <a:r>
              <a:rPr lang="en-US" sz="2075" b="1" dirty="0">
                <a:solidFill>
                  <a:srgbClr val="272525"/>
                </a:solidFill>
                <a:latin typeface="p22-mackinac-pro" pitchFamily="34" charset="0"/>
                <a:ea typeface="p22-mackinac-pro" pitchFamily="34" charset="-122"/>
                <a:cs typeface="p22-mackinac-pro" pitchFamily="34" charset="-120"/>
              </a:rPr>
              <a:t>3</a:t>
            </a:r>
            <a:endParaRPr lang="en-US" sz="2075" dirty="0"/>
          </a:p>
        </p:txBody>
      </p:sp>
      <p:sp>
        <p:nvSpPr>
          <p:cNvPr id="20" name="Text 16"/>
          <p:cNvSpPr/>
          <p:nvPr/>
        </p:nvSpPr>
        <p:spPr>
          <a:xfrm>
            <a:off x="7330559" y="6067544"/>
            <a:ext cx="2195632" cy="274439"/>
          </a:xfrm>
          <a:prstGeom prst="rect">
            <a:avLst/>
          </a:prstGeom>
          <a:noFill/>
          <a:ln/>
        </p:spPr>
        <p:txBody>
          <a:bodyPr wrap="none" rtlCol="0" anchor="t"/>
          <a:lstStyle/>
          <a:p>
            <a:pPr marL="0" indent="0" algn="l">
              <a:lnSpc>
                <a:spcPts val="2161"/>
              </a:lnSpc>
              <a:buNone/>
            </a:pPr>
            <a:r>
              <a:rPr lang="en-US" sz="1729" b="1" dirty="0">
                <a:solidFill>
                  <a:srgbClr val="272525"/>
                </a:solidFill>
                <a:latin typeface="p22-mackinac-pro" pitchFamily="34" charset="0"/>
                <a:ea typeface="p22-mackinac-pro" pitchFamily="34" charset="-122"/>
                <a:cs typeface="p22-mackinac-pro" pitchFamily="34" charset="-120"/>
              </a:rPr>
              <a:t>Secure Login</a:t>
            </a:r>
            <a:endParaRPr lang="en-US" sz="1729" dirty="0"/>
          </a:p>
        </p:txBody>
      </p:sp>
      <p:sp>
        <p:nvSpPr>
          <p:cNvPr id="21" name="Text 17"/>
          <p:cNvSpPr/>
          <p:nvPr/>
        </p:nvSpPr>
        <p:spPr>
          <a:xfrm>
            <a:off x="7330559" y="6447353"/>
            <a:ext cx="6685121" cy="561975"/>
          </a:xfrm>
          <a:prstGeom prst="rect">
            <a:avLst/>
          </a:prstGeom>
          <a:noFill/>
          <a:ln/>
        </p:spPr>
        <p:txBody>
          <a:bodyPr wrap="square" rtlCol="0" anchor="t"/>
          <a:lstStyle/>
          <a:p>
            <a:pPr marL="0" indent="0" algn="l">
              <a:lnSpc>
                <a:spcPts val="2213"/>
              </a:lnSpc>
              <a:buNone/>
            </a:pPr>
            <a:r>
              <a:rPr lang="en-US" sz="1383" dirty="0">
                <a:solidFill>
                  <a:srgbClr val="272525"/>
                </a:solidFill>
                <a:latin typeface="Eudoxus Sans" pitchFamily="34" charset="0"/>
                <a:ea typeface="Eudoxus Sans" pitchFamily="34" charset="-122"/>
                <a:cs typeface="Eudoxus Sans" pitchFamily="34" charset="-120"/>
              </a:rPr>
              <a:t>The user must enter the current TOTP code, in addition to their password, to log in and access the service.</a:t>
            </a:r>
            <a:endParaRPr lang="en-US" sz="1383"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34365" y="789622"/>
            <a:ext cx="7875270" cy="1132761"/>
          </a:xfrm>
          <a:prstGeom prst="rect">
            <a:avLst/>
          </a:prstGeom>
          <a:noFill/>
          <a:ln/>
        </p:spPr>
        <p:txBody>
          <a:bodyPr wrap="square" rtlCol="0" anchor="t"/>
          <a:lstStyle/>
          <a:p>
            <a:pPr marL="0" indent="0">
              <a:lnSpc>
                <a:spcPts val="4460"/>
              </a:lnSpc>
              <a:buNone/>
            </a:pPr>
            <a:r>
              <a:rPr lang="en-US" sz="3568" b="1" dirty="0">
                <a:solidFill>
                  <a:srgbClr val="000000"/>
                </a:solidFill>
                <a:latin typeface="p22-mackinac-pro" pitchFamily="34" charset="0"/>
                <a:ea typeface="p22-mackinac-pro" pitchFamily="34" charset="-122"/>
                <a:cs typeface="p22-mackinac-pro" pitchFamily="34" charset="-120"/>
              </a:rPr>
              <a:t>Advantages of Two-Factor Authentication</a:t>
            </a:r>
            <a:endParaRPr lang="en-US" sz="3568" dirty="0"/>
          </a:p>
        </p:txBody>
      </p:sp>
      <p:sp>
        <p:nvSpPr>
          <p:cNvPr id="6" name="Shape 2"/>
          <p:cNvSpPr/>
          <p:nvPr/>
        </p:nvSpPr>
        <p:spPr>
          <a:xfrm>
            <a:off x="634365" y="2398038"/>
            <a:ext cx="407789" cy="407789"/>
          </a:xfrm>
          <a:prstGeom prst="roundRect">
            <a:avLst>
              <a:gd name="adj" fmla="val 18669"/>
            </a:avLst>
          </a:prstGeom>
          <a:solidFill>
            <a:srgbClr val="CCEEFF"/>
          </a:solidFill>
          <a:ln w="7620">
            <a:solidFill>
              <a:srgbClr val="B2D4E5"/>
            </a:solidFill>
            <a:prstDash val="solid"/>
          </a:ln>
        </p:spPr>
      </p:sp>
      <p:sp>
        <p:nvSpPr>
          <p:cNvPr id="7" name="Text 3"/>
          <p:cNvSpPr/>
          <p:nvPr/>
        </p:nvSpPr>
        <p:spPr>
          <a:xfrm>
            <a:off x="783074" y="2465903"/>
            <a:ext cx="110371" cy="271939"/>
          </a:xfrm>
          <a:prstGeom prst="rect">
            <a:avLst/>
          </a:prstGeom>
          <a:noFill/>
          <a:ln/>
        </p:spPr>
        <p:txBody>
          <a:bodyPr wrap="none" rtlCol="0" anchor="t"/>
          <a:lstStyle/>
          <a:p>
            <a:pPr marL="0" indent="0" algn="ctr">
              <a:lnSpc>
                <a:spcPts val="2141"/>
              </a:lnSpc>
              <a:buNone/>
            </a:pPr>
            <a:r>
              <a:rPr lang="en-US" sz="2141" b="1" dirty="0">
                <a:solidFill>
                  <a:srgbClr val="272525"/>
                </a:solidFill>
                <a:latin typeface="p22-mackinac-pro" pitchFamily="34" charset="0"/>
                <a:ea typeface="p22-mackinac-pro" pitchFamily="34" charset="-122"/>
                <a:cs typeface="p22-mackinac-pro" pitchFamily="34" charset="-120"/>
              </a:rPr>
              <a:t>1</a:t>
            </a:r>
            <a:endParaRPr lang="en-US" sz="2141" dirty="0"/>
          </a:p>
        </p:txBody>
      </p:sp>
      <p:sp>
        <p:nvSpPr>
          <p:cNvPr id="8" name="Text 4"/>
          <p:cNvSpPr/>
          <p:nvPr/>
        </p:nvSpPr>
        <p:spPr>
          <a:xfrm>
            <a:off x="1223367" y="2398038"/>
            <a:ext cx="2265759" cy="283131"/>
          </a:xfrm>
          <a:prstGeom prst="rect">
            <a:avLst/>
          </a:prstGeom>
          <a:noFill/>
          <a:ln/>
        </p:spPr>
        <p:txBody>
          <a:bodyPr wrap="none" rtlCol="0" anchor="t"/>
          <a:lstStyle/>
          <a:p>
            <a:pPr marL="0" indent="0">
              <a:lnSpc>
                <a:spcPts val="2230"/>
              </a:lnSpc>
              <a:buNone/>
            </a:pPr>
            <a:r>
              <a:rPr lang="en-US" sz="1784" b="1" dirty="0">
                <a:solidFill>
                  <a:srgbClr val="272525"/>
                </a:solidFill>
                <a:latin typeface="p22-mackinac-pro" pitchFamily="34" charset="0"/>
                <a:ea typeface="p22-mackinac-pro" pitchFamily="34" charset="-122"/>
                <a:cs typeface="p22-mackinac-pro" pitchFamily="34" charset="-120"/>
              </a:rPr>
              <a:t>Improved Security</a:t>
            </a:r>
            <a:endParaRPr lang="en-US" sz="1784" dirty="0"/>
          </a:p>
        </p:txBody>
      </p:sp>
      <p:sp>
        <p:nvSpPr>
          <p:cNvPr id="9" name="Text 5"/>
          <p:cNvSpPr/>
          <p:nvPr/>
        </p:nvSpPr>
        <p:spPr>
          <a:xfrm>
            <a:off x="1223367" y="2789873"/>
            <a:ext cx="7286268" cy="579834"/>
          </a:xfrm>
          <a:prstGeom prst="rect">
            <a:avLst/>
          </a:prstGeom>
          <a:noFill/>
          <a:ln/>
        </p:spPr>
        <p:txBody>
          <a:bodyPr wrap="square" rtlCol="0" anchor="t"/>
          <a:lstStyle/>
          <a:p>
            <a:pPr marL="0" indent="0">
              <a:lnSpc>
                <a:spcPts val="2284"/>
              </a:lnSpc>
              <a:buNone/>
            </a:pPr>
            <a:r>
              <a:rPr lang="en-US" sz="1427" dirty="0">
                <a:solidFill>
                  <a:srgbClr val="272525"/>
                </a:solidFill>
                <a:latin typeface="Eudoxus Sans" pitchFamily="34" charset="0"/>
                <a:ea typeface="Eudoxus Sans" pitchFamily="34" charset="-122"/>
                <a:cs typeface="Eudoxus Sans" pitchFamily="34" charset="-120"/>
              </a:rPr>
              <a:t>2FA significantly reduces the risk of unauthorized access, even if a password is compromised.</a:t>
            </a:r>
            <a:endParaRPr lang="en-US" sz="1427" dirty="0"/>
          </a:p>
        </p:txBody>
      </p:sp>
      <p:sp>
        <p:nvSpPr>
          <p:cNvPr id="10" name="Shape 6"/>
          <p:cNvSpPr/>
          <p:nvPr/>
        </p:nvSpPr>
        <p:spPr>
          <a:xfrm>
            <a:off x="634365" y="3754755"/>
            <a:ext cx="407789" cy="407789"/>
          </a:xfrm>
          <a:prstGeom prst="roundRect">
            <a:avLst>
              <a:gd name="adj" fmla="val 18669"/>
            </a:avLst>
          </a:prstGeom>
          <a:solidFill>
            <a:srgbClr val="CCEEFF"/>
          </a:solidFill>
          <a:ln w="7620">
            <a:solidFill>
              <a:srgbClr val="B2D4E5"/>
            </a:solidFill>
            <a:prstDash val="solid"/>
          </a:ln>
        </p:spPr>
      </p:sp>
      <p:sp>
        <p:nvSpPr>
          <p:cNvPr id="11" name="Text 7"/>
          <p:cNvSpPr/>
          <p:nvPr/>
        </p:nvSpPr>
        <p:spPr>
          <a:xfrm>
            <a:off x="759143" y="3822621"/>
            <a:ext cx="158234" cy="271939"/>
          </a:xfrm>
          <a:prstGeom prst="rect">
            <a:avLst/>
          </a:prstGeom>
          <a:noFill/>
          <a:ln/>
        </p:spPr>
        <p:txBody>
          <a:bodyPr wrap="none" rtlCol="0" anchor="t"/>
          <a:lstStyle/>
          <a:p>
            <a:pPr marL="0" indent="0" algn="ctr">
              <a:lnSpc>
                <a:spcPts val="2141"/>
              </a:lnSpc>
              <a:buNone/>
            </a:pPr>
            <a:r>
              <a:rPr lang="en-US" sz="2141" b="1" dirty="0">
                <a:solidFill>
                  <a:srgbClr val="272525"/>
                </a:solidFill>
                <a:latin typeface="p22-mackinac-pro" pitchFamily="34" charset="0"/>
                <a:ea typeface="p22-mackinac-pro" pitchFamily="34" charset="-122"/>
                <a:cs typeface="p22-mackinac-pro" pitchFamily="34" charset="-120"/>
              </a:rPr>
              <a:t>2</a:t>
            </a:r>
            <a:endParaRPr lang="en-US" sz="2141" dirty="0"/>
          </a:p>
        </p:txBody>
      </p:sp>
      <p:sp>
        <p:nvSpPr>
          <p:cNvPr id="12" name="Text 8"/>
          <p:cNvSpPr/>
          <p:nvPr/>
        </p:nvSpPr>
        <p:spPr>
          <a:xfrm>
            <a:off x="1223367" y="3754755"/>
            <a:ext cx="3125391" cy="283131"/>
          </a:xfrm>
          <a:prstGeom prst="rect">
            <a:avLst/>
          </a:prstGeom>
          <a:noFill/>
          <a:ln/>
        </p:spPr>
        <p:txBody>
          <a:bodyPr wrap="none" rtlCol="0" anchor="t"/>
          <a:lstStyle/>
          <a:p>
            <a:pPr marL="0" indent="0">
              <a:lnSpc>
                <a:spcPts val="2230"/>
              </a:lnSpc>
              <a:buNone/>
            </a:pPr>
            <a:r>
              <a:rPr lang="en-US" sz="1784" b="1" dirty="0">
                <a:solidFill>
                  <a:srgbClr val="272525"/>
                </a:solidFill>
                <a:latin typeface="p22-mackinac-pro" pitchFamily="34" charset="0"/>
                <a:ea typeface="p22-mackinac-pro" pitchFamily="34" charset="-122"/>
                <a:cs typeface="p22-mackinac-pro" pitchFamily="34" charset="-120"/>
              </a:rPr>
              <a:t>Convenient User Experience</a:t>
            </a:r>
            <a:endParaRPr lang="en-US" sz="1784" dirty="0"/>
          </a:p>
        </p:txBody>
      </p:sp>
      <p:sp>
        <p:nvSpPr>
          <p:cNvPr id="13" name="Text 9"/>
          <p:cNvSpPr/>
          <p:nvPr/>
        </p:nvSpPr>
        <p:spPr>
          <a:xfrm>
            <a:off x="1223367" y="4146590"/>
            <a:ext cx="7286268" cy="579834"/>
          </a:xfrm>
          <a:prstGeom prst="rect">
            <a:avLst/>
          </a:prstGeom>
          <a:noFill/>
          <a:ln/>
        </p:spPr>
        <p:txBody>
          <a:bodyPr wrap="square" rtlCol="0" anchor="t"/>
          <a:lstStyle/>
          <a:p>
            <a:pPr marL="0" indent="0">
              <a:lnSpc>
                <a:spcPts val="2284"/>
              </a:lnSpc>
              <a:buNone/>
            </a:pPr>
            <a:r>
              <a:rPr lang="en-US" sz="1427" dirty="0">
                <a:solidFill>
                  <a:srgbClr val="272525"/>
                </a:solidFill>
                <a:latin typeface="Eudoxus Sans" pitchFamily="34" charset="0"/>
                <a:ea typeface="Eudoxus Sans" pitchFamily="34" charset="-122"/>
                <a:cs typeface="Eudoxus Sans" pitchFamily="34" charset="-120"/>
              </a:rPr>
              <a:t>Many 2FA methods, like biometrics and push notifications, provide a seamless authentication process.</a:t>
            </a:r>
            <a:endParaRPr lang="en-US" sz="1427" dirty="0"/>
          </a:p>
        </p:txBody>
      </p:sp>
      <p:sp>
        <p:nvSpPr>
          <p:cNvPr id="14" name="Shape 10"/>
          <p:cNvSpPr/>
          <p:nvPr/>
        </p:nvSpPr>
        <p:spPr>
          <a:xfrm>
            <a:off x="634365" y="5111472"/>
            <a:ext cx="407789" cy="407789"/>
          </a:xfrm>
          <a:prstGeom prst="roundRect">
            <a:avLst>
              <a:gd name="adj" fmla="val 18669"/>
            </a:avLst>
          </a:prstGeom>
          <a:solidFill>
            <a:srgbClr val="CCEEFF"/>
          </a:solidFill>
          <a:ln w="7620">
            <a:solidFill>
              <a:srgbClr val="B2D4E5"/>
            </a:solidFill>
            <a:prstDash val="solid"/>
          </a:ln>
        </p:spPr>
      </p:sp>
      <p:sp>
        <p:nvSpPr>
          <p:cNvPr id="15" name="Text 11"/>
          <p:cNvSpPr/>
          <p:nvPr/>
        </p:nvSpPr>
        <p:spPr>
          <a:xfrm>
            <a:off x="756761" y="5179338"/>
            <a:ext cx="162878" cy="271939"/>
          </a:xfrm>
          <a:prstGeom prst="rect">
            <a:avLst/>
          </a:prstGeom>
          <a:noFill/>
          <a:ln/>
        </p:spPr>
        <p:txBody>
          <a:bodyPr wrap="none" rtlCol="0" anchor="t"/>
          <a:lstStyle/>
          <a:p>
            <a:pPr marL="0" indent="0" algn="ctr">
              <a:lnSpc>
                <a:spcPts val="2141"/>
              </a:lnSpc>
              <a:buNone/>
            </a:pPr>
            <a:r>
              <a:rPr lang="en-US" sz="2141" b="1" dirty="0">
                <a:solidFill>
                  <a:srgbClr val="272525"/>
                </a:solidFill>
                <a:latin typeface="p22-mackinac-pro" pitchFamily="34" charset="0"/>
                <a:ea typeface="p22-mackinac-pro" pitchFamily="34" charset="-122"/>
                <a:cs typeface="p22-mackinac-pro" pitchFamily="34" charset="-120"/>
              </a:rPr>
              <a:t>3</a:t>
            </a:r>
            <a:endParaRPr lang="en-US" sz="2141" dirty="0"/>
          </a:p>
        </p:txBody>
      </p:sp>
      <p:sp>
        <p:nvSpPr>
          <p:cNvPr id="16" name="Text 12"/>
          <p:cNvSpPr/>
          <p:nvPr/>
        </p:nvSpPr>
        <p:spPr>
          <a:xfrm>
            <a:off x="1223367" y="5111472"/>
            <a:ext cx="4676180" cy="283131"/>
          </a:xfrm>
          <a:prstGeom prst="rect">
            <a:avLst/>
          </a:prstGeom>
          <a:noFill/>
          <a:ln/>
        </p:spPr>
        <p:txBody>
          <a:bodyPr wrap="none" rtlCol="0" anchor="t"/>
          <a:lstStyle/>
          <a:p>
            <a:pPr marL="0" indent="0">
              <a:lnSpc>
                <a:spcPts val="2230"/>
              </a:lnSpc>
              <a:buNone/>
            </a:pPr>
            <a:r>
              <a:rPr lang="en-US" sz="1784" b="1" dirty="0">
                <a:solidFill>
                  <a:srgbClr val="272525"/>
                </a:solidFill>
                <a:latin typeface="p22-mackinac-pro" pitchFamily="34" charset="0"/>
                <a:ea typeface="p22-mackinac-pro" pitchFamily="34" charset="-122"/>
                <a:cs typeface="p22-mackinac-pro" pitchFamily="34" charset="-120"/>
              </a:rPr>
              <a:t>Compliance and Regulatory Requirements</a:t>
            </a:r>
            <a:endParaRPr lang="en-US" sz="1784" dirty="0"/>
          </a:p>
        </p:txBody>
      </p:sp>
      <p:sp>
        <p:nvSpPr>
          <p:cNvPr id="17" name="Text 13"/>
          <p:cNvSpPr/>
          <p:nvPr/>
        </p:nvSpPr>
        <p:spPr>
          <a:xfrm>
            <a:off x="1223367" y="5503307"/>
            <a:ext cx="7286268" cy="579834"/>
          </a:xfrm>
          <a:prstGeom prst="rect">
            <a:avLst/>
          </a:prstGeom>
          <a:noFill/>
          <a:ln/>
        </p:spPr>
        <p:txBody>
          <a:bodyPr wrap="square" rtlCol="0" anchor="t"/>
          <a:lstStyle/>
          <a:p>
            <a:pPr marL="0" indent="0">
              <a:lnSpc>
                <a:spcPts val="2284"/>
              </a:lnSpc>
              <a:buNone/>
            </a:pPr>
            <a:r>
              <a:rPr lang="en-US" sz="1427" dirty="0">
                <a:solidFill>
                  <a:srgbClr val="272525"/>
                </a:solidFill>
                <a:latin typeface="Eudoxus Sans" pitchFamily="34" charset="0"/>
                <a:ea typeface="Eudoxus Sans" pitchFamily="34" charset="-122"/>
                <a:cs typeface="Eudoxus Sans" pitchFamily="34" charset="-120"/>
              </a:rPr>
              <a:t>2FA is often required or recommended by industry standards and regulations to protect sensitive data and systems.</a:t>
            </a:r>
            <a:endParaRPr lang="en-US" sz="1427" dirty="0"/>
          </a:p>
        </p:txBody>
      </p:sp>
      <p:sp>
        <p:nvSpPr>
          <p:cNvPr id="18" name="Shape 14"/>
          <p:cNvSpPr/>
          <p:nvPr/>
        </p:nvSpPr>
        <p:spPr>
          <a:xfrm>
            <a:off x="634365" y="6468189"/>
            <a:ext cx="407789" cy="407789"/>
          </a:xfrm>
          <a:prstGeom prst="roundRect">
            <a:avLst>
              <a:gd name="adj" fmla="val 18669"/>
            </a:avLst>
          </a:prstGeom>
          <a:solidFill>
            <a:srgbClr val="CCEEFF"/>
          </a:solidFill>
          <a:ln w="7620">
            <a:solidFill>
              <a:srgbClr val="B2D4E5"/>
            </a:solidFill>
            <a:prstDash val="solid"/>
          </a:ln>
        </p:spPr>
      </p:sp>
      <p:sp>
        <p:nvSpPr>
          <p:cNvPr id="19" name="Text 15"/>
          <p:cNvSpPr/>
          <p:nvPr/>
        </p:nvSpPr>
        <p:spPr>
          <a:xfrm>
            <a:off x="752594" y="6536055"/>
            <a:ext cx="171331" cy="271939"/>
          </a:xfrm>
          <a:prstGeom prst="rect">
            <a:avLst/>
          </a:prstGeom>
          <a:noFill/>
          <a:ln/>
        </p:spPr>
        <p:txBody>
          <a:bodyPr wrap="none" rtlCol="0" anchor="t"/>
          <a:lstStyle/>
          <a:p>
            <a:pPr marL="0" indent="0" algn="ctr">
              <a:lnSpc>
                <a:spcPts val="2141"/>
              </a:lnSpc>
              <a:buNone/>
            </a:pPr>
            <a:r>
              <a:rPr lang="en-US" sz="2141" b="1" dirty="0">
                <a:solidFill>
                  <a:srgbClr val="272525"/>
                </a:solidFill>
                <a:latin typeface="p22-mackinac-pro" pitchFamily="34" charset="0"/>
                <a:ea typeface="p22-mackinac-pro" pitchFamily="34" charset="-122"/>
                <a:cs typeface="p22-mackinac-pro" pitchFamily="34" charset="-120"/>
              </a:rPr>
              <a:t>4</a:t>
            </a:r>
            <a:endParaRPr lang="en-US" sz="2141" dirty="0"/>
          </a:p>
        </p:txBody>
      </p:sp>
      <p:sp>
        <p:nvSpPr>
          <p:cNvPr id="20" name="Text 16"/>
          <p:cNvSpPr/>
          <p:nvPr/>
        </p:nvSpPr>
        <p:spPr>
          <a:xfrm>
            <a:off x="1223367" y="6468189"/>
            <a:ext cx="3730228" cy="283131"/>
          </a:xfrm>
          <a:prstGeom prst="rect">
            <a:avLst/>
          </a:prstGeom>
          <a:noFill/>
          <a:ln/>
        </p:spPr>
        <p:txBody>
          <a:bodyPr wrap="none" rtlCol="0" anchor="t"/>
          <a:lstStyle/>
          <a:p>
            <a:pPr marL="0" indent="0">
              <a:lnSpc>
                <a:spcPts val="2230"/>
              </a:lnSpc>
              <a:buNone/>
            </a:pPr>
            <a:r>
              <a:rPr lang="en-US" sz="1784" b="1" dirty="0">
                <a:solidFill>
                  <a:srgbClr val="272525"/>
                </a:solidFill>
                <a:latin typeface="p22-mackinac-pro" pitchFamily="34" charset="0"/>
                <a:ea typeface="p22-mackinac-pro" pitchFamily="34" charset="-122"/>
                <a:cs typeface="p22-mackinac-pro" pitchFamily="34" charset="-120"/>
              </a:rPr>
              <a:t>Reduced Fraud and Identity Theft</a:t>
            </a:r>
            <a:endParaRPr lang="en-US" sz="1784" dirty="0"/>
          </a:p>
        </p:txBody>
      </p:sp>
      <p:sp>
        <p:nvSpPr>
          <p:cNvPr id="21" name="Text 17"/>
          <p:cNvSpPr/>
          <p:nvPr/>
        </p:nvSpPr>
        <p:spPr>
          <a:xfrm>
            <a:off x="1223367" y="6860024"/>
            <a:ext cx="7286268" cy="579834"/>
          </a:xfrm>
          <a:prstGeom prst="rect">
            <a:avLst/>
          </a:prstGeom>
          <a:noFill/>
          <a:ln/>
        </p:spPr>
        <p:txBody>
          <a:bodyPr wrap="square" rtlCol="0" anchor="t"/>
          <a:lstStyle/>
          <a:p>
            <a:pPr marL="0" indent="0">
              <a:lnSpc>
                <a:spcPts val="2284"/>
              </a:lnSpc>
              <a:buNone/>
            </a:pPr>
            <a:r>
              <a:rPr lang="en-US" sz="1427" dirty="0">
                <a:solidFill>
                  <a:srgbClr val="272525"/>
                </a:solidFill>
                <a:latin typeface="Eudoxus Sans" pitchFamily="34" charset="0"/>
                <a:ea typeface="Eudoxus Sans" pitchFamily="34" charset="-122"/>
                <a:cs typeface="Eudoxus Sans" pitchFamily="34" charset="-120"/>
              </a:rPr>
              <a:t>The additional layer of verification makes it much harder for attackers to gain access to user accounts.</a:t>
            </a:r>
            <a:endParaRPr lang="en-US" sz="1427"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989</Words>
  <Application>Microsoft Office PowerPoint</Application>
  <PresentationFormat>Custom</PresentationFormat>
  <Paragraphs>84</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Anurag Singh Yadav</cp:lastModifiedBy>
  <cp:revision>2</cp:revision>
  <dcterms:created xsi:type="dcterms:W3CDTF">2024-07-20T08:10:56Z</dcterms:created>
  <dcterms:modified xsi:type="dcterms:W3CDTF">2024-07-20T08:13:36Z</dcterms:modified>
</cp:coreProperties>
</file>